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 id="2147483720" r:id="rId4"/>
    <p:sldMasterId id="2147483888" r:id="rId5"/>
  </p:sldMasterIdLst>
  <p:notesMasterIdLst>
    <p:notesMasterId r:id="rId22"/>
  </p:notesMasterIdLst>
  <p:sldIdLst>
    <p:sldId id="256" r:id="rId6"/>
    <p:sldId id="258" r:id="rId7"/>
    <p:sldId id="273" r:id="rId8"/>
    <p:sldId id="261" r:id="rId9"/>
    <p:sldId id="262" r:id="rId10"/>
    <p:sldId id="272" r:id="rId11"/>
    <p:sldId id="271" r:id="rId12"/>
    <p:sldId id="270" r:id="rId13"/>
    <p:sldId id="269" r:id="rId14"/>
    <p:sldId id="264" r:id="rId15"/>
    <p:sldId id="259" r:id="rId16"/>
    <p:sldId id="267" r:id="rId17"/>
    <p:sldId id="266" r:id="rId18"/>
    <p:sldId id="268" r:id="rId19"/>
    <p:sldId id="263" r:id="rId20"/>
    <p:sldId id="274" r:id="rId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6699"/>
    <a:srgbClr val="E89E1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6511" autoAdjust="0"/>
  </p:normalViewPr>
  <p:slideViewPr>
    <p:cSldViewPr>
      <p:cViewPr varScale="1">
        <p:scale>
          <a:sx n="63" d="100"/>
          <a:sy n="63" d="100"/>
        </p:scale>
        <p:origin x="-128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AD4B274-F455-463A-B848-D3FB46947986}" type="datetimeFigureOut">
              <a:rPr kumimoji="1" lang="ja-JP" altLang="en-US" smtClean="0"/>
              <a:pPr/>
              <a:t>2014/5/26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E7B9D90-5B74-4D9D-8A83-E706EE86CFF8}" type="slidenum">
              <a:rPr kumimoji="1" lang="ja-JP" altLang="en-US" smtClean="0"/>
              <a:pPr/>
              <a:t>&lt;#&gt;</a:t>
            </a:fld>
            <a:endParaRPr kumimoji="1" lang="ja-JP" altLang="en-US"/>
          </a:p>
        </p:txBody>
      </p:sp>
    </p:spTree>
    <p:extLst>
      <p:ext uri="{BB962C8B-B14F-4D97-AF65-F5344CB8AC3E}">
        <p14:creationId xmlns="" xmlns:p14="http://schemas.microsoft.com/office/powerpoint/2010/main" val="15113278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私たちは悪徳マルチ商法について調べました。</a:t>
            </a:r>
            <a:endParaRPr kumimoji="1" lang="en-US" altLang="ja-JP" dirty="0" smtClean="0"/>
          </a:p>
          <a:p>
            <a:r>
              <a:rPr kumimoji="1" lang="ja-JP" altLang="en-US" dirty="0" smtClean="0"/>
              <a:t>マルチ商法は</a:t>
            </a:r>
            <a:r>
              <a:rPr kumimoji="1" lang="en-US" altLang="ja-JP" dirty="0" smtClean="0"/>
              <a:t>20</a:t>
            </a:r>
            <a:r>
              <a:rPr kumimoji="1" lang="ja-JP" altLang="en-US" dirty="0" smtClean="0"/>
              <a:t>代以下の若い人の被害が多い中、高校生の認知度や関心が低いので、悪徳マルチ商法とはどのようなものなのか、被害にあったときの対処方法などを知っておきたいと思いました。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 xmlns:p14="http://schemas.microsoft.com/office/powerpoint/2010/main" val="1614346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しかし、マルチ商法は違法ではありません。しかもマルチ商法を使って仕事をしている会社もあります。</a:t>
            </a:r>
            <a:endParaRPr kumimoji="1" lang="en-US" altLang="ja-JP" dirty="0" smtClean="0"/>
          </a:p>
          <a:p>
            <a:r>
              <a:rPr kumimoji="1" lang="ja-JP" altLang="en-US" dirty="0" smtClean="0"/>
              <a:t>ですからすべてが悪徳なマルチ商法になるわけではありません</a:t>
            </a:r>
            <a:endParaRPr kumimoji="1" lang="en-US" altLang="ja-JP" dirty="0" smtClean="0"/>
          </a:p>
          <a:p>
            <a:r>
              <a:rPr kumimoji="1" lang="ja-JP" altLang="en-US" dirty="0" smtClean="0"/>
              <a:t>商品の品質が良いか悪いか</a:t>
            </a:r>
            <a:endParaRPr kumimoji="1" lang="en-US" altLang="ja-JP" dirty="0" smtClean="0"/>
          </a:p>
          <a:p>
            <a:r>
              <a:rPr kumimoji="1" lang="ja-JP" altLang="en-US" dirty="0" smtClean="0"/>
              <a:t>商品の売買についての強制やノルマがあるのか</a:t>
            </a:r>
            <a:endParaRPr kumimoji="1" lang="en-US" altLang="ja-JP" dirty="0" smtClean="0"/>
          </a:p>
          <a:p>
            <a:r>
              <a:rPr kumimoji="1" lang="ja-JP" altLang="en-US" dirty="0" smtClean="0"/>
              <a:t>クーリングオフがあるのか</a:t>
            </a:r>
            <a:endParaRPr kumimoji="1" lang="en-US" altLang="ja-JP" dirty="0" smtClean="0"/>
          </a:p>
          <a:p>
            <a:r>
              <a:rPr kumimoji="1" lang="ja-JP" altLang="en-US" dirty="0" smtClean="0"/>
              <a:t>マルチ商法をやるにあたって多額のお金が必要なのか</a:t>
            </a:r>
            <a:endParaRPr kumimoji="1" lang="en-US" altLang="ja-JP" dirty="0" smtClean="0"/>
          </a:p>
          <a:p>
            <a:endParaRPr kumimoji="1" lang="en-US" altLang="ja-JP" dirty="0" smtClean="0"/>
          </a:p>
          <a:p>
            <a:r>
              <a:rPr kumimoji="1" lang="ja-JP" altLang="en-US" dirty="0" smtClean="0"/>
              <a:t>同じマルチ商法でもやる私たちにとって負担になったり、困ることがなければ悪徳マルチ商法ではないということになります。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もし、違法でないマルチ商法を行ってもマルチ商法と事前に説明しない勧誘、夜間</a:t>
            </a:r>
            <a:r>
              <a:rPr kumimoji="1" lang="en-US" altLang="ja-JP" dirty="0" smtClean="0"/>
              <a:t>9</a:t>
            </a:r>
            <a:r>
              <a:rPr kumimoji="1" lang="ja-JP" altLang="en-US" dirty="0" smtClean="0"/>
              <a:t>時以降または</a:t>
            </a:r>
            <a:r>
              <a:rPr kumimoji="1" lang="en-US" altLang="ja-JP" dirty="0" smtClean="0"/>
              <a:t>2</a:t>
            </a:r>
            <a:r>
              <a:rPr kumimoji="1" lang="ja-JP" altLang="en-US" dirty="0" smtClean="0"/>
              <a:t>時間以上の勧誘、</a:t>
            </a:r>
            <a:endParaRPr kumimoji="1" lang="en-US" altLang="ja-JP" dirty="0" smtClean="0"/>
          </a:p>
          <a:p>
            <a:r>
              <a:rPr kumimoji="1" lang="ja-JP" altLang="en-US" dirty="0" smtClean="0"/>
              <a:t>また「契約するまで説明する」「必ず儲かる」「これで病気が治る」などの言葉を使った勧誘も迷惑行為・脅迫行為・退去妨害などの犯罪で</a:t>
            </a:r>
            <a:endParaRPr kumimoji="1" lang="en-US" altLang="ja-JP" dirty="0" smtClean="0"/>
          </a:p>
          <a:p>
            <a:r>
              <a:rPr kumimoji="1" lang="ja-JP" altLang="en-US" dirty="0" smtClean="0"/>
              <a:t>違法行為になってしまう場合があります。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2E7B9D90-5B74-4D9D-8A83-E706EE86CFF8}"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もし悪徳商法にだまされてしまい契約してしまった場合のために、商品契約後冷静に考え直す期間を消費者に与え一定期間であれば無条件で解除することができる「クーリングオフ」という制度があります。クーリングオフは訪問販売や電話勧誘など消費者が特に商品購入を考えてなく、不意的な勧誘を受けた場合に適用されます。</a:t>
            </a:r>
            <a:endParaRPr kumimoji="1" lang="en-US" altLang="ja-JP" dirty="0" smtClean="0"/>
          </a:p>
          <a:p>
            <a:r>
              <a:rPr kumimoji="1" lang="ja-JP" altLang="en-US" dirty="0" smtClean="0"/>
              <a:t>しかし自分から商品を求め店舗にいった場合や、通信販売、</a:t>
            </a:r>
            <a:r>
              <a:rPr kumimoji="1" lang="en-US" altLang="ja-JP" dirty="0" smtClean="0"/>
              <a:t>3000</a:t>
            </a:r>
            <a:r>
              <a:rPr kumimoji="1" lang="ja-JP" altLang="en-US" dirty="0" smtClean="0"/>
              <a:t>円未満の現金取引、また使用すると価値がなくなってしまうような政令指定消耗品はクーリングオフの対象外になってしまいます。</a:t>
            </a:r>
            <a:endParaRPr kumimoji="1" lang="ja-JP" altLang="en-US" dirty="0"/>
          </a:p>
        </p:txBody>
      </p:sp>
      <p:sp>
        <p:nvSpPr>
          <p:cNvPr id="4" name="スライド番号プレースホルダ 3"/>
          <p:cNvSpPr>
            <a:spLocks noGrp="1"/>
          </p:cNvSpPr>
          <p:nvPr>
            <p:ph type="sldNum" sz="quarter" idx="10"/>
          </p:nvPr>
        </p:nvSpPr>
        <p:spPr/>
        <p:txBody>
          <a:bodyPr/>
          <a:lstStyle/>
          <a:p>
            <a:fld id="{2E7B9D90-5B74-4D9D-8A83-E706EE86CFF8}"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クーリングオフは必ずはがきなどの書面にて行います。クーリングオフには販売方法によってクーリングオフ可能な期間があり、マルチ商法やネットワークビジネスといった連鎖販売方法の期間は</a:t>
            </a:r>
            <a:r>
              <a:rPr kumimoji="1" lang="en-US" altLang="ja-JP" dirty="0" smtClean="0"/>
              <a:t>20</a:t>
            </a:r>
            <a:r>
              <a:rPr kumimoji="1" lang="ja-JP" altLang="en-US" dirty="0" smtClean="0"/>
              <a:t>日以内とされています。</a:t>
            </a:r>
          </a:p>
          <a:p>
            <a:endParaRPr kumimoji="1" lang="ja-JP" altLang="en-US" dirty="0"/>
          </a:p>
        </p:txBody>
      </p:sp>
      <p:sp>
        <p:nvSpPr>
          <p:cNvPr id="4" name="スライド番号プレースホルダ 3"/>
          <p:cNvSpPr>
            <a:spLocks noGrp="1"/>
          </p:cNvSpPr>
          <p:nvPr>
            <p:ph type="sldNum" sz="quarter" idx="10"/>
          </p:nvPr>
        </p:nvSpPr>
        <p:spPr/>
        <p:txBody>
          <a:bodyPr/>
          <a:lstStyle/>
          <a:p>
            <a:fld id="{2E7B9D90-5B74-4D9D-8A83-E706EE86CFF8}"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婚姻していない</a:t>
            </a:r>
            <a:r>
              <a:rPr kumimoji="1" lang="ja-JP" altLang="ja-JP" sz="1200" kern="1200" dirty="0" smtClean="0">
                <a:solidFill>
                  <a:schemeClr val="tx1"/>
                </a:solidFill>
                <a:latin typeface="+mn-lt"/>
                <a:ea typeface="+mn-ea"/>
                <a:cs typeface="+mn-cs"/>
              </a:rPr>
              <a:t>未成年者が、両親などの法定代理人の同意を得ずにした契約は、原則として、取り消すことができます。</a:t>
            </a:r>
          </a:p>
          <a:p>
            <a:r>
              <a:rPr kumimoji="1" lang="ja-JP" altLang="en-US" dirty="0" smtClean="0"/>
              <a:t>取り消すときは本人と親からの取り消し通知が必要です。</a:t>
            </a:r>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マルチ商法は本当に儲かるのでしょうか？加入してしまったらどうなるのでしょうか？</a:t>
            </a:r>
            <a:endParaRPr kumimoji="1" lang="en-US" altLang="ja-JP" dirty="0" smtClean="0"/>
          </a:p>
          <a:p>
            <a:endParaRPr kumimoji="1" lang="en-US" altLang="ja-JP" dirty="0" smtClean="0"/>
          </a:p>
          <a:p>
            <a:r>
              <a:rPr kumimoji="1" lang="ja-JP" altLang="en-US" dirty="0" smtClean="0"/>
              <a:t>まず、商品購入のためにお金を払うので損をします。</a:t>
            </a:r>
            <a:endParaRPr kumimoji="1" lang="en-US" altLang="ja-JP" dirty="0" smtClean="0"/>
          </a:p>
          <a:p>
            <a:r>
              <a:rPr kumimoji="1" lang="ja-JP" altLang="en-US" dirty="0" smtClean="0"/>
              <a:t>勧誘を断る、勧誘を断られることで、友達を失ってしまったり関係を壊してしまうかもしれません</a:t>
            </a:r>
            <a:endParaRPr kumimoji="1" lang="en-US" altLang="ja-JP" dirty="0" smtClean="0"/>
          </a:p>
          <a:p>
            <a:r>
              <a:rPr kumimoji="1" lang="ja-JP" altLang="en-US" dirty="0" smtClean="0"/>
              <a:t>そして、加入してしまいさらに自分が誰かを勧誘してしまうと、被害者だったのが加害者になってしまう可能性があります。</a:t>
            </a:r>
            <a:endParaRPr kumimoji="1" lang="en-US" altLang="ja-JP" dirty="0" smtClean="0"/>
          </a:p>
          <a:p>
            <a:r>
              <a:rPr kumimoji="1" lang="ja-JP" altLang="en-US" dirty="0" smtClean="0"/>
              <a:t>マルチ商法をやることで損をすることが多いことがわかります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簡単に儲かる話なんかありません。そしてなにか裏があることが多いと思います。</a:t>
            </a:r>
            <a:endParaRPr kumimoji="1" lang="en-US" altLang="ja-JP" dirty="0" smtClean="0"/>
          </a:p>
          <a:p>
            <a:r>
              <a:rPr kumimoji="1" lang="ja-JP" altLang="en-US" dirty="0" smtClean="0"/>
              <a:t>怪しいと思う話は、どんなに仲の良い人や先輩でも疑うということも大切だと思いました。</a:t>
            </a:r>
            <a:endParaRPr kumimoji="1" lang="en-US" altLang="ja-JP" dirty="0" smtClean="0"/>
          </a:p>
          <a:p>
            <a:r>
              <a:rPr kumimoji="1" lang="ja-JP" altLang="en-US" dirty="0" smtClean="0"/>
              <a:t>高校生は、マルチ商法についての認知度が低いと思います。だからこそ、高校生や大学生、新社会人に被害が多いと思います。まずはマルチ商法のことを広く知ってもらう必要があると思いました。マルチ商法は違法ではありませんが、悪用している人たちが多いのが事実です。</a:t>
            </a:r>
            <a:endParaRPr kumimoji="1" lang="en-US" altLang="ja-JP" dirty="0" smtClean="0"/>
          </a:p>
          <a:p>
            <a:r>
              <a:rPr kumimoji="1" lang="ja-JP" altLang="en-US" dirty="0" smtClean="0"/>
              <a:t>まずは誘われたら断る。誘ってくれた友達や先輩にもやめるように勧めることで被害者を少なくしていけたらいいと思いました。</a:t>
            </a:r>
          </a:p>
        </p:txBody>
      </p:sp>
      <p:sp>
        <p:nvSpPr>
          <p:cNvPr id="4" name="スライド番号プレースホルダ 3"/>
          <p:cNvSpPr>
            <a:spLocks noGrp="1"/>
          </p:cNvSpPr>
          <p:nvPr>
            <p:ph type="sldNum" sz="quarter" idx="10"/>
          </p:nvPr>
        </p:nvSpPr>
        <p:spPr/>
        <p:txBody>
          <a:bodyPr/>
          <a:lstStyle/>
          <a:p>
            <a:fld id="{2E7B9D90-5B74-4D9D-8A83-E706EE86CFF8}" type="slidenum">
              <a:rPr kumimoji="1" lang="ja-JP" altLang="en-US" smtClean="0"/>
              <a:pPr/>
              <a:t>16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ず始めにマルチ商法とは「特定商取引法」で規制されている「連鎖販売取引」という販売方法です。商品を買って販売組織に参加した会員が同じように友人知人を加入させ、新たに会員になった人がまたさらに新しい会員を加入させ組織を拡大していく商法のことです。</a:t>
            </a:r>
            <a:endParaRPr kumimoji="1" lang="en-US" altLang="ja-JP" dirty="0" smtClean="0"/>
          </a:p>
          <a:p>
            <a:r>
              <a:rPr kumimoji="1" lang="ja-JP" altLang="en-US" dirty="0" smtClean="0"/>
              <a:t>建前上では「商品販売」が目的で商品やサービスの売り上げから報酬を得るので違法にはなりません。活動資格を得るのにも会員費などのお金はかかりません。</a:t>
            </a:r>
          </a:p>
          <a:p>
            <a:endParaRPr kumimoji="1" lang="ja-JP" altLang="en-US" dirty="0"/>
          </a:p>
        </p:txBody>
      </p:sp>
      <p:sp>
        <p:nvSpPr>
          <p:cNvPr id="4" name="スライド番号プレースホルダ 3"/>
          <p:cNvSpPr>
            <a:spLocks noGrp="1"/>
          </p:cNvSpPr>
          <p:nvPr>
            <p:ph type="sldNum" sz="quarter" idx="10"/>
          </p:nvPr>
        </p:nvSpPr>
        <p:spPr/>
        <p:txBody>
          <a:bodyPr/>
          <a:lstStyle/>
          <a:p>
            <a:fld id="{2E7B9D90-5B74-4D9D-8A83-E706EE86CFF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組織形態はマルチ商法と同様でも商品販売が目的でない法律で禁止されている「無限連鎖講（別名ネズミ講）」と呼ばれる商取引があります。これは参加しただけでも違法です。</a:t>
            </a:r>
            <a:endParaRPr kumimoji="1" lang="en-US" altLang="ja-JP" dirty="0" smtClean="0"/>
          </a:p>
          <a:p>
            <a:r>
              <a:rPr kumimoji="1" lang="ja-JP" altLang="en-US" dirty="0" smtClean="0"/>
              <a:t>無限連鎖講はマルチ商法とは違い会員費などを収入源としています。また無限連鎖講の場合、収入範囲が決まってなく自分よりも下の人たちから収入が取れてしまうので、</a:t>
            </a:r>
            <a:endParaRPr kumimoji="1" lang="en-US" altLang="ja-JP" dirty="0" smtClean="0"/>
          </a:p>
          <a:p>
            <a:r>
              <a:rPr kumimoji="1" lang="ja-JP" altLang="en-US" dirty="0" smtClean="0"/>
              <a:t>トップから離れて行くにつれてほとんど取り分がなくなってしまいます。</a:t>
            </a:r>
          </a:p>
          <a:p>
            <a:endParaRPr kumimoji="1" lang="ja-JP" altLang="en-US" dirty="0"/>
          </a:p>
        </p:txBody>
      </p:sp>
      <p:sp>
        <p:nvSpPr>
          <p:cNvPr id="4" name="スライド番号プレースホルダ 3"/>
          <p:cNvSpPr>
            <a:spLocks noGrp="1"/>
          </p:cNvSpPr>
          <p:nvPr>
            <p:ph type="sldNum" sz="quarter" idx="10"/>
          </p:nvPr>
        </p:nvSpPr>
        <p:spPr/>
        <p:txBody>
          <a:bodyPr/>
          <a:lstStyle/>
          <a:p>
            <a:fld id="{2E7B9D90-5B74-4D9D-8A83-E706EE86CFF8}"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簡単な計算をしてみます</a:t>
            </a:r>
            <a:endParaRPr kumimoji="1" lang="en-US" altLang="ja-JP" dirty="0" smtClean="0"/>
          </a:p>
          <a:p>
            <a:r>
              <a:rPr kumimoji="1" lang="ja-JP" altLang="en-US" dirty="0" smtClean="0"/>
              <a:t>１人が３人の人を勧誘できるとします</a:t>
            </a:r>
            <a:endParaRPr kumimoji="1" lang="en-US" altLang="ja-JP" dirty="0" smtClean="0"/>
          </a:p>
          <a:p>
            <a:r>
              <a:rPr kumimoji="1" lang="ja-JP" altLang="en-US" dirty="0" smtClean="0"/>
              <a:t>そうすると３人増えます。この３人の人がまたそれぞれ３人ずつ勧誘して９人入りました</a:t>
            </a:r>
            <a:endParaRPr kumimoji="1" lang="en-US" altLang="ja-JP" dirty="0" smtClean="0"/>
          </a:p>
          <a:p>
            <a:r>
              <a:rPr kumimoji="1" lang="ja-JP" altLang="en-US" dirty="0" smtClean="0"/>
              <a:t>また３人ずつ勧誘して２７人増え、また勧誘して８１人増えました</a:t>
            </a:r>
            <a:endParaRPr kumimoji="1" lang="en-US" altLang="ja-JP" dirty="0" smtClean="0"/>
          </a:p>
          <a:p>
            <a:r>
              <a:rPr kumimoji="1" lang="ja-JP" altLang="en-US" dirty="0" smtClean="0"/>
              <a:t>このようにみんな３人</a:t>
            </a:r>
            <a:r>
              <a:rPr kumimoji="1" lang="ja-JP" altLang="en-US" dirty="0" err="1" smtClean="0"/>
              <a:t>ずづ</a:t>
            </a:r>
            <a:r>
              <a:rPr kumimoji="1" lang="ja-JP" altLang="en-US" dirty="0" smtClean="0"/>
              <a:t>勧誘していきます。たった３人です</a:t>
            </a:r>
            <a:endParaRPr kumimoji="1" lang="en-US" altLang="ja-JP" dirty="0" smtClean="0"/>
          </a:p>
          <a:p>
            <a:r>
              <a:rPr kumimoji="1" lang="ja-JP" altLang="en-US" dirty="0" smtClean="0"/>
              <a:t>ここで全部を足してみると１７代目で１億６０９１万３６２人、約１億６千万人の人がマルチ商法をやっているという計算になります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また簡単な計算をします</a:t>
            </a:r>
            <a:endParaRPr kumimoji="1" lang="en-US" altLang="ja-JP" dirty="0" smtClean="0"/>
          </a:p>
          <a:p>
            <a:r>
              <a:rPr kumimoji="1" lang="ja-JP" altLang="en-US" dirty="0" smtClean="0"/>
              <a:t>１か月で１人づつ勧誘すると３か月で３人勧誘したとこになります</a:t>
            </a:r>
            <a:endParaRPr kumimoji="1" lang="en-US" altLang="ja-JP" dirty="0" smtClean="0"/>
          </a:p>
          <a:p>
            <a:r>
              <a:rPr kumimoji="1" lang="ja-JP" altLang="en-US" dirty="0" smtClean="0"/>
              <a:t>先ほど１７代目で日本の人口を超えました。</a:t>
            </a:r>
            <a:endParaRPr kumimoji="1" lang="en-US" altLang="ja-JP" dirty="0" smtClean="0"/>
          </a:p>
          <a:p>
            <a:r>
              <a:rPr kumimoji="1" lang="ja-JP" altLang="en-US" dirty="0" smtClean="0"/>
              <a:t>１人３か月かかるのでここに１７代をかけると５１か月・・・４年と３か月で日本国民全員がマルチ商法をやっていることになってしまうのです。</a:t>
            </a:r>
            <a:endParaRPr kumimoji="1" lang="en-US" altLang="ja-JP" dirty="0" smtClean="0"/>
          </a:p>
          <a:p>
            <a:endParaRPr kumimoji="1" lang="en-US" altLang="ja-JP" dirty="0" smtClean="0"/>
          </a:p>
          <a:p>
            <a:r>
              <a:rPr kumimoji="1" lang="ja-JP" altLang="en-US" dirty="0" smtClean="0"/>
              <a:t>マルチ商法は昔からあるのですから、この計算からするともうすでに全国民がマルチマルチ商法をやっていることになりますね</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 xmlns:p14="http://schemas.microsoft.com/office/powerpoint/2010/main" val="2509367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マルチ商法は友達や知人、先輩などの身近な人から誘われることがほとんどです。</a:t>
            </a:r>
            <a:endParaRPr kumimoji="1" lang="en-US" altLang="ja-JP" dirty="0" smtClean="0"/>
          </a:p>
          <a:p>
            <a:r>
              <a:rPr kumimoji="1" lang="ja-JP" altLang="en-US" dirty="0" smtClean="0"/>
              <a:t>そうすると知っている友人などは安心感があり、さらに儲かるというおいしい話をききます。</a:t>
            </a:r>
            <a:endParaRPr kumimoji="1" lang="en-US" altLang="ja-JP" dirty="0" smtClean="0"/>
          </a:p>
          <a:p>
            <a:r>
              <a:rPr kumimoji="1" lang="ja-JP" altLang="en-US" smtClean="0"/>
              <a:t>この３つが合わさることが重要な鍵となり、だまされる人がでてしまいます。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この３人の関係性はこのようになります。</a:t>
            </a:r>
            <a:endParaRPr kumimoji="1" lang="en-US" altLang="ja-JP" dirty="0" smtClean="0"/>
          </a:p>
          <a:p>
            <a:r>
              <a:rPr kumimoji="1" lang="ja-JP" altLang="en-US" dirty="0" smtClean="0"/>
              <a:t>上下関係のある２人は友達にとってＡさんは尊敬する人になります。</a:t>
            </a:r>
            <a:endParaRPr kumimoji="1" lang="en-US" altLang="ja-JP" dirty="0" smtClean="0"/>
          </a:p>
          <a:p>
            <a:r>
              <a:rPr kumimoji="1" lang="ja-JP" altLang="en-US" dirty="0" smtClean="0"/>
              <a:t>Ａさんはアドバイザーですから私を勧誘します。</a:t>
            </a:r>
            <a:endParaRPr kumimoji="1" lang="en-US" altLang="ja-JP" dirty="0" smtClean="0"/>
          </a:p>
          <a:p>
            <a:r>
              <a:rPr kumimoji="1" lang="ja-JP" altLang="en-US" dirty="0" smtClean="0"/>
              <a:t>そうすると私は友達の尊敬する人に対して失礼なことができないなという気持ちがでます。</a:t>
            </a:r>
            <a:endParaRPr kumimoji="1" lang="en-US" altLang="ja-JP" dirty="0" smtClean="0"/>
          </a:p>
          <a:p>
            <a:r>
              <a:rPr kumimoji="1" lang="ja-JP" altLang="en-US" dirty="0" smtClean="0"/>
              <a:t>このＡＢＣを使うことで自然と私に断りづらい雰囲気を作りだすことができます</a:t>
            </a:r>
            <a:endParaRPr kumimoji="1" lang="en-US" altLang="ja-JP" dirty="0" smtClean="0"/>
          </a:p>
          <a:p>
            <a:endParaRPr kumimoji="1" lang="en-US" altLang="ja-JP" dirty="0" smtClean="0"/>
          </a:p>
          <a:p>
            <a:r>
              <a:rPr kumimoji="1" lang="ja-JP" altLang="en-US" dirty="0" smtClean="0"/>
              <a:t>このようにとことんマルチ商法の</a:t>
            </a:r>
            <a:r>
              <a:rPr kumimoji="1" lang="ja-JP" altLang="en-US" dirty="0" err="1" smtClean="0"/>
              <a:t>い</a:t>
            </a:r>
            <a:r>
              <a:rPr kumimoji="1" lang="ja-JP" altLang="en-US" dirty="0" smtClean="0"/>
              <a:t>いとこを話し儲かるアピールをして良い印象をつけ、</a:t>
            </a:r>
            <a:endParaRPr kumimoji="1" lang="en-US" altLang="ja-JP" dirty="0" smtClean="0"/>
          </a:p>
          <a:p>
            <a:r>
              <a:rPr kumimoji="1" lang="ja-JP" altLang="en-US" dirty="0" smtClean="0"/>
              <a:t>断りづらい雰囲気を作ることで契約まで持っていきます。</a:t>
            </a:r>
            <a:endParaRPr kumimoji="1" lang="en-US" altLang="ja-JP" dirty="0" smtClean="0"/>
          </a:p>
          <a:p>
            <a:r>
              <a:rPr kumimoji="1" lang="ja-JP" altLang="en-US" dirty="0" smtClean="0"/>
              <a:t>これはあくまで１つの例ですが、このように勧誘されます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 xmlns:p14="http://schemas.microsoft.com/office/powerpoint/2010/main" val="3224801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ほかにもこんな誘い文句があります</a:t>
            </a:r>
            <a:endParaRPr kumimoji="1" lang="en-US" altLang="ja-JP" dirty="0" smtClean="0"/>
          </a:p>
          <a:p>
            <a:r>
              <a:rPr kumimoji="1" lang="ja-JP" altLang="en-US" dirty="0" smtClean="0"/>
              <a:t>夢はなんですか？人生このままでいいんですか？</a:t>
            </a:r>
            <a:endParaRPr kumimoji="1" lang="en-US" altLang="ja-JP" dirty="0" smtClean="0"/>
          </a:p>
          <a:p>
            <a:endParaRPr kumimoji="1" lang="en-US" altLang="ja-JP" dirty="0" smtClean="0"/>
          </a:p>
          <a:p>
            <a:r>
              <a:rPr kumimoji="1" lang="ja-JP" altLang="en-US" dirty="0" smtClean="0"/>
              <a:t>○さんは大成功したすごい方なんです。自家用ジェットで世界中を飛び回っています</a:t>
            </a:r>
            <a:endParaRPr kumimoji="1" lang="en-US" altLang="ja-JP" dirty="0" smtClean="0"/>
          </a:p>
          <a:p>
            <a:endParaRPr kumimoji="1" lang="en-US" altLang="ja-JP" dirty="0" smtClean="0"/>
          </a:p>
          <a:p>
            <a:r>
              <a:rPr kumimoji="1" lang="ja-JP" altLang="en-US" dirty="0" smtClean="0"/>
              <a:t>サラリーマンで人生終わりなんで恥ずかしい。社会に飼われて満足するなんて負け犬ね</a:t>
            </a:r>
            <a:endParaRPr kumimoji="1" lang="en-US" altLang="ja-JP" dirty="0" smtClean="0"/>
          </a:p>
          <a:p>
            <a:endParaRPr kumimoji="1" lang="en-US" altLang="ja-JP" dirty="0" smtClean="0"/>
          </a:p>
          <a:p>
            <a:r>
              <a:rPr kumimoji="1" lang="ja-JP" altLang="en-US" dirty="0" smtClean="0"/>
              <a:t>私は○○さんのような成功者に絶対なります。憧れの高級外車を乗り回して、実業家になる</a:t>
            </a:r>
            <a:endParaRPr kumimoji="1" lang="en-US" altLang="ja-JP" dirty="0" smtClean="0"/>
          </a:p>
          <a:p>
            <a:endParaRPr kumimoji="1" lang="en-US" altLang="ja-JP" dirty="0" smtClean="0"/>
          </a:p>
          <a:p>
            <a:r>
              <a:rPr kumimoji="1" lang="ja-JP" altLang="en-US" dirty="0" smtClean="0"/>
              <a:t>セミナーではこんな話をたくさん聞きます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次にすごい人、尊敬する人のお話が聞けるといって集団セミナーに行かされます。</a:t>
            </a:r>
            <a:endParaRPr kumimoji="1" lang="en-US" altLang="ja-JP" dirty="0" smtClean="0"/>
          </a:p>
          <a:p>
            <a:r>
              <a:rPr kumimoji="1" lang="ja-JP" altLang="en-US" dirty="0" smtClean="0"/>
              <a:t>そこでは夢トークなどが語られます。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93A3B8CD-38FF-4ECB-B136-9DF7E1CD10F9}"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 xmlns:p14="http://schemas.microsoft.com/office/powerpoint/2010/main" val="3760320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30229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81777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3493764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801061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 xmlns:p14="http://schemas.microsoft.com/office/powerpoint/2010/main" val="1107542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508855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extLst>
      <p:ext uri="{BB962C8B-B14F-4D97-AF65-F5344CB8AC3E}">
        <p14:creationId xmlns="" xmlns:p14="http://schemas.microsoft.com/office/powerpoint/2010/main" val="3720667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8" name="Footer Placeholder 7"/>
          <p:cNvSpPr>
            <a:spLocks noGrp="1"/>
          </p:cNvSpPr>
          <p:nvPr>
            <p:ph type="ftr" sz="quarter" idx="11"/>
          </p:nvPr>
        </p:nvSpPr>
        <p:spPr/>
        <p:txBody>
          <a:bodyPr/>
          <a:lstStyle/>
          <a:p>
            <a:endParaRPr lang="ja-JP" altLang="en-US">
              <a:solidFill>
                <a:srgbClr val="073E87"/>
              </a:solidFill>
            </a:endParaRPr>
          </a:p>
        </p:txBody>
      </p:sp>
      <p:sp>
        <p:nvSpPr>
          <p:cNvPr id="9" name="Slide Number Placeholder 8"/>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1539386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4" name="Footer Placeholder 3"/>
          <p:cNvSpPr>
            <a:spLocks noGrp="1"/>
          </p:cNvSpPr>
          <p:nvPr>
            <p:ph type="ftr" sz="quarter" idx="11"/>
          </p:nvPr>
        </p:nvSpPr>
        <p:spPr/>
        <p:txBody>
          <a:bodyPr/>
          <a:lstStyle/>
          <a:p>
            <a:endParaRPr lang="ja-JP" altLang="en-US">
              <a:solidFill>
                <a:srgbClr val="073E87"/>
              </a:solidFill>
            </a:endParaRPr>
          </a:p>
        </p:txBody>
      </p:sp>
      <p:sp>
        <p:nvSpPr>
          <p:cNvPr id="5" name="Slide Number Placeholder 4"/>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543085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3" name="Footer Placeholder 2"/>
          <p:cNvSpPr>
            <a:spLocks noGrp="1"/>
          </p:cNvSpPr>
          <p:nvPr>
            <p:ph type="ftr" sz="quarter" idx="11"/>
          </p:nvPr>
        </p:nvSpPr>
        <p:spPr/>
        <p:txBody>
          <a:bodyPr/>
          <a:lstStyle/>
          <a:p>
            <a:endParaRPr lang="ja-JP" altLang="en-US">
              <a:solidFill>
                <a:srgbClr val="073E87"/>
              </a:solidFill>
            </a:endParaRPr>
          </a:p>
        </p:txBody>
      </p:sp>
      <p:sp>
        <p:nvSpPr>
          <p:cNvPr id="4" name="Slide Number Placeholder 3"/>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0606303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3808510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1127336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extLst>
      <p:ext uri="{BB962C8B-B14F-4D97-AF65-F5344CB8AC3E}">
        <p14:creationId xmlns="" xmlns:p14="http://schemas.microsoft.com/office/powerpoint/2010/main" val="1931088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2765413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21034993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5053624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 xmlns:p14="http://schemas.microsoft.com/office/powerpoint/2010/main" val="15263316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7213824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extLst>
      <p:ext uri="{BB962C8B-B14F-4D97-AF65-F5344CB8AC3E}">
        <p14:creationId xmlns="" xmlns:p14="http://schemas.microsoft.com/office/powerpoint/2010/main" val="6556277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8" name="Footer Placeholder 7"/>
          <p:cNvSpPr>
            <a:spLocks noGrp="1"/>
          </p:cNvSpPr>
          <p:nvPr>
            <p:ph type="ftr" sz="quarter" idx="11"/>
          </p:nvPr>
        </p:nvSpPr>
        <p:spPr/>
        <p:txBody>
          <a:bodyPr/>
          <a:lstStyle/>
          <a:p>
            <a:endParaRPr lang="ja-JP" altLang="en-US">
              <a:solidFill>
                <a:srgbClr val="073E87"/>
              </a:solidFill>
            </a:endParaRPr>
          </a:p>
        </p:txBody>
      </p:sp>
      <p:sp>
        <p:nvSpPr>
          <p:cNvPr id="9" name="Slide Number Placeholder 8"/>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6087740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4" name="Footer Placeholder 3"/>
          <p:cNvSpPr>
            <a:spLocks noGrp="1"/>
          </p:cNvSpPr>
          <p:nvPr>
            <p:ph type="ftr" sz="quarter" idx="11"/>
          </p:nvPr>
        </p:nvSpPr>
        <p:spPr/>
        <p:txBody>
          <a:bodyPr/>
          <a:lstStyle/>
          <a:p>
            <a:endParaRPr lang="ja-JP" altLang="en-US">
              <a:solidFill>
                <a:srgbClr val="073E87"/>
              </a:solidFill>
            </a:endParaRPr>
          </a:p>
        </p:txBody>
      </p:sp>
      <p:sp>
        <p:nvSpPr>
          <p:cNvPr id="5" name="Slide Number Placeholder 4"/>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3134022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3" name="Footer Placeholder 2"/>
          <p:cNvSpPr>
            <a:spLocks noGrp="1"/>
          </p:cNvSpPr>
          <p:nvPr>
            <p:ph type="ftr" sz="quarter" idx="11"/>
          </p:nvPr>
        </p:nvSpPr>
        <p:spPr/>
        <p:txBody>
          <a:bodyPr/>
          <a:lstStyle/>
          <a:p>
            <a:endParaRPr lang="ja-JP" altLang="en-US">
              <a:solidFill>
                <a:srgbClr val="073E87"/>
              </a:solidFill>
            </a:endParaRPr>
          </a:p>
        </p:txBody>
      </p:sp>
      <p:sp>
        <p:nvSpPr>
          <p:cNvPr id="4" name="Slide Number Placeholder 3"/>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2571150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21104088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22413692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extLst>
      <p:ext uri="{BB962C8B-B14F-4D97-AF65-F5344CB8AC3E}">
        <p14:creationId xmlns="" xmlns:p14="http://schemas.microsoft.com/office/powerpoint/2010/main" val="20619270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2203070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30743494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8437337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 xmlns:p14="http://schemas.microsoft.com/office/powerpoint/2010/main" val="17121640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10125850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extLst>
      <p:ext uri="{BB962C8B-B14F-4D97-AF65-F5344CB8AC3E}">
        <p14:creationId xmlns="" xmlns:p14="http://schemas.microsoft.com/office/powerpoint/2010/main" val="17962194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8" name="Footer Placeholder 7"/>
          <p:cNvSpPr>
            <a:spLocks noGrp="1"/>
          </p:cNvSpPr>
          <p:nvPr>
            <p:ph type="ftr" sz="quarter" idx="11"/>
          </p:nvPr>
        </p:nvSpPr>
        <p:spPr/>
        <p:txBody>
          <a:bodyPr/>
          <a:lstStyle/>
          <a:p>
            <a:endParaRPr lang="ja-JP" altLang="en-US">
              <a:solidFill>
                <a:srgbClr val="073E87"/>
              </a:solidFill>
            </a:endParaRPr>
          </a:p>
        </p:txBody>
      </p:sp>
      <p:sp>
        <p:nvSpPr>
          <p:cNvPr id="9" name="Slide Number Placeholder 8"/>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37468708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4" name="Footer Placeholder 3"/>
          <p:cNvSpPr>
            <a:spLocks noGrp="1"/>
          </p:cNvSpPr>
          <p:nvPr>
            <p:ph type="ftr" sz="quarter" idx="11"/>
          </p:nvPr>
        </p:nvSpPr>
        <p:spPr/>
        <p:txBody>
          <a:bodyPr/>
          <a:lstStyle/>
          <a:p>
            <a:endParaRPr lang="ja-JP" altLang="en-US">
              <a:solidFill>
                <a:srgbClr val="073E87"/>
              </a:solidFill>
            </a:endParaRPr>
          </a:p>
        </p:txBody>
      </p:sp>
      <p:sp>
        <p:nvSpPr>
          <p:cNvPr id="5" name="Slide Number Placeholder 4"/>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1111294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11642661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3" name="Footer Placeholder 2"/>
          <p:cNvSpPr>
            <a:spLocks noGrp="1"/>
          </p:cNvSpPr>
          <p:nvPr>
            <p:ph type="ftr" sz="quarter" idx="11"/>
          </p:nvPr>
        </p:nvSpPr>
        <p:spPr/>
        <p:txBody>
          <a:bodyPr/>
          <a:lstStyle/>
          <a:p>
            <a:endParaRPr lang="ja-JP" altLang="en-US">
              <a:solidFill>
                <a:srgbClr val="073E87"/>
              </a:solidFill>
            </a:endParaRPr>
          </a:p>
        </p:txBody>
      </p:sp>
      <p:sp>
        <p:nvSpPr>
          <p:cNvPr id="4" name="Slide Number Placeholder 3"/>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11410229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26711569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6" name="Footer Placeholder 5"/>
          <p:cNvSpPr>
            <a:spLocks noGrp="1"/>
          </p:cNvSpPr>
          <p:nvPr>
            <p:ph type="ftr" sz="quarter" idx="11"/>
          </p:nvPr>
        </p:nvSpPr>
        <p:spPr/>
        <p:txBody>
          <a:bodyPr/>
          <a:lstStyle/>
          <a:p>
            <a:endParaRPr lang="ja-JP" altLang="en-US">
              <a:solidFill>
                <a:srgbClr val="073E87"/>
              </a:solidFill>
            </a:endParaRPr>
          </a:p>
        </p:txBody>
      </p:sp>
      <p:sp>
        <p:nvSpPr>
          <p:cNvPr id="7" name="Slide Number Placeholder 6"/>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extLst>
      <p:ext uri="{BB962C8B-B14F-4D97-AF65-F5344CB8AC3E}">
        <p14:creationId xmlns="" xmlns:p14="http://schemas.microsoft.com/office/powerpoint/2010/main" val="9111967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spTree>
    <p:extLst>
      <p:ext uri="{BB962C8B-B14F-4D97-AF65-F5344CB8AC3E}">
        <p14:creationId xmlns="" xmlns:p14="http://schemas.microsoft.com/office/powerpoint/2010/main" val="28264064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11"/>
          </p:nvPr>
        </p:nvSpPr>
        <p:spPr/>
        <p:txBody>
          <a:bodyPr/>
          <a:lstStyle/>
          <a:p>
            <a:endParaRPr lang="ja-JP" altLang="en-US">
              <a:solidFill>
                <a:srgbClr val="073E87"/>
              </a:solidFill>
            </a:endParaRPr>
          </a:p>
        </p:txBody>
      </p:sp>
      <p:sp>
        <p:nvSpPr>
          <p:cNvPr id="6" name="Slide Number Placeholder 5"/>
          <p:cNvSpPr>
            <a:spLocks noGrp="1"/>
          </p:cNvSpPr>
          <p:nvPr>
            <p:ph type="sldNum" sz="quarter" idx="12"/>
          </p:nvPr>
        </p:nvSpPr>
        <p:spPr/>
        <p:txBody>
          <a:bodyPr/>
          <a:lstStyle/>
          <a:p>
            <a:fld id="{76989414-2798-449B-A686-D5D1CDEE94A5}" type="slidenum">
              <a:rPr lang="ja-JP" altLang="en-US" smtClean="0">
                <a:solidFill>
                  <a:srgbClr val="073E87"/>
                </a:solidFill>
              </a:rPr>
              <a:pPr/>
              <a:t>&lt;#&gt;</a:t>
            </a:fld>
            <a:endParaRPr lang="ja-JP" alt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12342002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smtClean="0"/>
              <a:t>マスター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sp>
        <p:nvSpPr>
          <p:cNvPr id="7" name="日付プレースホルダー 6"/>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20" name="フッター プレースホルダー 19"/>
          <p:cNvSpPr>
            <a:spLocks noGrp="1"/>
          </p:cNvSpPr>
          <p:nvPr>
            <p:ph type="ftr" sz="quarter" idx="11"/>
          </p:nvPr>
        </p:nvSpPr>
        <p:spPr/>
        <p:txBody>
          <a:bodyPr/>
          <a:lstStyle>
            <a:extLst/>
          </a:lstStyle>
          <a:p>
            <a:endParaRPr kumimoji="1" lang="ja-JP" altLang="en-US">
              <a:solidFill>
                <a:prstClr val="white"/>
              </a:solidFill>
            </a:endParaRPr>
          </a:p>
        </p:txBody>
      </p:sp>
      <p:sp>
        <p:nvSpPr>
          <p:cNvPr id="10" name="スライド番号プレースホルダー 9"/>
          <p:cNvSpPr>
            <a:spLocks noGrp="1"/>
          </p:cNvSpPr>
          <p:nvPr>
            <p:ph type="sldNum" sz="quarter" idx="12"/>
          </p:nvPr>
        </p:nvSpPr>
        <p:spPr/>
        <p:txBody>
          <a:bodyPr/>
          <a:lstStyle>
            <a:extLst/>
          </a:lstStyle>
          <a:p>
            <a:fld id="{0DC25064-29D8-4AB2-8796-9F6CAA8EEFE0}" type="slidenum">
              <a:rPr kumimoji="1" lang="ja-JP" altLang="en-US" smtClean="0"/>
              <a:pPr/>
              <a:t>&lt;#&gt;</a:t>
            </a:fld>
            <a:endParaRPr kumimoji="1" lang="ja-JP" altLang="en-US"/>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white"/>
              </a:solidFill>
            </a:endParaRPr>
          </a:p>
        </p:txBody>
      </p:sp>
      <p:sp>
        <p:nvSpPr>
          <p:cNvPr id="6" name="スライド番号プレースホルダー 5"/>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white"/>
              </a:solidFill>
            </a:endParaRPr>
          </a:p>
        </p:txBody>
      </p:sp>
      <p:sp>
        <p:nvSpPr>
          <p:cNvPr id="6" name="スライド番号プレースホルダー 5"/>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6" name="フッター プレースホルダー 5"/>
          <p:cNvSpPr>
            <a:spLocks noGrp="1"/>
          </p:cNvSpPr>
          <p:nvPr>
            <p:ph type="ftr" sz="quarter" idx="11"/>
          </p:nvPr>
        </p:nvSpPr>
        <p:spPr/>
        <p:txBody>
          <a:bodyPr/>
          <a:lstStyle>
            <a:extLst/>
          </a:lstStyle>
          <a:p>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8" name="フッター プレースホルダー 7"/>
          <p:cNvSpPr>
            <a:spLocks noGrp="1"/>
          </p:cNvSpPr>
          <p:nvPr>
            <p:ph type="ftr" sz="quarter" idx="11"/>
          </p:nvPr>
        </p:nvSpPr>
        <p:spPr/>
        <p:txBody>
          <a:bodyPr/>
          <a:lstStyle>
            <a:extLst/>
          </a:lstStyle>
          <a:p>
            <a:endParaRPr kumimoji="1" lang="ja-JP" altLang="en-US">
              <a:solidFill>
                <a:prstClr val="white"/>
              </a:solidFill>
            </a:endParaRPr>
          </a:p>
        </p:txBody>
      </p:sp>
      <p:sp>
        <p:nvSpPr>
          <p:cNvPr id="9" name="スライド番号プレースホルダー 8"/>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14322070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extLst/>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4" name="フッター プレースホルダー 3"/>
          <p:cNvSpPr>
            <a:spLocks noGrp="1"/>
          </p:cNvSpPr>
          <p:nvPr>
            <p:ph type="ftr" sz="quarter" idx="11"/>
          </p:nvPr>
        </p:nvSpPr>
        <p:spPr/>
        <p:txBody>
          <a:bodyPr/>
          <a:lstStyle>
            <a:extLst/>
          </a:lstStyle>
          <a:p>
            <a:endParaRPr kumimoji="1" lang="ja-JP" altLang="en-US">
              <a:solidFill>
                <a:prstClr val="white"/>
              </a:solidFill>
            </a:endParaRPr>
          </a:p>
        </p:txBody>
      </p:sp>
      <p:sp>
        <p:nvSpPr>
          <p:cNvPr id="5" name="スライド番号プレースホルダー 4"/>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正方形/長方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付プレースホルダー 1"/>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3" name="フッター プレースホルダー 2"/>
          <p:cNvSpPr>
            <a:spLocks noGrp="1"/>
          </p:cNvSpPr>
          <p:nvPr>
            <p:ph type="ftr" sz="quarter" idx="11"/>
          </p:nvPr>
        </p:nvSpPr>
        <p:spPr/>
        <p:txBody>
          <a:bodyPr/>
          <a:lstStyle>
            <a:extLst/>
          </a:lstStyle>
          <a:p>
            <a:endParaRPr kumimoji="1" lang="ja-JP" altLang="en-US">
              <a:solidFill>
                <a:prstClr val="white"/>
              </a:solidFill>
            </a:endParaRPr>
          </a:p>
        </p:txBody>
      </p:sp>
      <p:sp>
        <p:nvSpPr>
          <p:cNvPr id="4" name="スライド番号プレースホルダー 3"/>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6" name="フッター プレースホルダー 5"/>
          <p:cNvSpPr>
            <a:spLocks noGrp="1"/>
          </p:cNvSpPr>
          <p:nvPr>
            <p:ph type="ftr" sz="quarter" idx="11"/>
          </p:nvPr>
        </p:nvSpPr>
        <p:spPr/>
        <p:txBody>
          <a:bodyPr/>
          <a:lstStyle>
            <a:extLst/>
          </a:lstStyle>
          <a:p>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6" name="フッター プレースホルダー 5"/>
          <p:cNvSpPr>
            <a:spLocks noGrp="1"/>
          </p:cNvSpPr>
          <p:nvPr>
            <p:ph type="ftr" sz="quarter" idx="11"/>
          </p:nvPr>
        </p:nvSpPr>
        <p:spPr/>
        <p:txBody>
          <a:bodyPr/>
          <a:lstStyle>
            <a:extLst/>
          </a:lstStyle>
          <a:p>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図プレースホルダー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smtClean="0"/>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テキスト プレースホルダー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white"/>
              </a:solidFill>
            </a:endParaRPr>
          </a:p>
        </p:txBody>
      </p:sp>
      <p:sp>
        <p:nvSpPr>
          <p:cNvPr id="6" name="スライド番号プレースホルダー 5"/>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274639"/>
            <a:ext cx="1828800" cy="5851525"/>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1143000" y="274640"/>
            <a:ext cx="5562600" cy="5851525"/>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487C83C9-ADCE-4BA3-827E-0BF138A990C2}" type="datetimeFigureOut">
              <a:rPr kumimoji="1" lang="ja-JP" altLang="en-US" smtClean="0">
                <a:solidFill>
                  <a:prstClr val="white"/>
                </a:solidFill>
              </a:rPr>
              <a:pPr/>
              <a:t>2014/5/26</a:t>
            </a:fld>
            <a:endParaRPr kumimoji="1" lang="ja-JP" altLang="en-US">
              <a:solidFill>
                <a:prstClr val="white"/>
              </a:solidFill>
            </a:endParaRPr>
          </a:p>
        </p:txBody>
      </p:sp>
      <p:sp>
        <p:nvSpPr>
          <p:cNvPr id="5" name="フッター プレースホルダー 4"/>
          <p:cNvSpPr>
            <a:spLocks noGrp="1"/>
          </p:cNvSpPr>
          <p:nvPr>
            <p:ph type="ftr" sz="quarter" idx="11"/>
          </p:nvPr>
        </p:nvSpPr>
        <p:spPr/>
        <p:txBody>
          <a:bodyPr/>
          <a:lstStyle>
            <a:extLst/>
          </a:lstStyle>
          <a:p>
            <a:endParaRPr kumimoji="1" lang="ja-JP" altLang="en-US">
              <a:solidFill>
                <a:prstClr val="white"/>
              </a:solidFill>
            </a:endParaRPr>
          </a:p>
        </p:txBody>
      </p:sp>
      <p:sp>
        <p:nvSpPr>
          <p:cNvPr id="6" name="スライド番号プレースホルダー 5"/>
          <p:cNvSpPr>
            <a:spLocks noGrp="1"/>
          </p:cNvSpPr>
          <p:nvPr>
            <p:ph type="sldNum" sz="quarter" idx="12"/>
          </p:nvPr>
        </p:nvSpPr>
        <p:spPr/>
        <p:txBody>
          <a:bodyPr/>
          <a:lstStyle>
            <a:extLst/>
          </a:lstStyle>
          <a:p>
            <a:fld id="{0DC25064-29D8-4AB2-8796-9F6CAA8EEFE0}" type="slidenum">
              <a:rPr kumimoji="1" lang="ja-JP" altLang="en-US" smtClean="0">
                <a:solidFill>
                  <a:prstClr val="white"/>
                </a:solidFill>
              </a:rPr>
              <a:pPr/>
              <a:t>&lt;#&gt;</a:t>
            </a:fld>
            <a:endParaRPr kumimoji="1" lang="ja-JP" altLang="en-US">
              <a:solidFill>
                <a:prstClr val="white"/>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198959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346689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361323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E3617E-D2AD-4984-91BB-92EEDB5365C9}" type="datetimeFigureOut">
              <a:rPr kumimoji="1" lang="ja-JP" altLang="en-US" smtClean="0"/>
              <a:pPr/>
              <a:t>2014/5/26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2610707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3617E-D2AD-4984-91BB-92EEDB5365C9}" type="datetimeFigureOut">
              <a:rPr kumimoji="1" lang="ja-JP" altLang="en-US" smtClean="0"/>
              <a:pPr/>
              <a:t>2014/5/26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7C630-C854-43AF-BA70-07A8DDBE582B}" type="slidenum">
              <a:rPr kumimoji="1" lang="ja-JP" altLang="en-US" smtClean="0"/>
              <a:pPr/>
              <a:t>&lt;#&gt;</a:t>
            </a:fld>
            <a:endParaRPr kumimoji="1" lang="ja-JP" altLang="en-US"/>
          </a:p>
        </p:txBody>
      </p:sp>
    </p:spTree>
    <p:extLst>
      <p:ext uri="{BB962C8B-B14F-4D97-AF65-F5344CB8AC3E}">
        <p14:creationId xmlns="" xmlns:p14="http://schemas.microsoft.com/office/powerpoint/2010/main" val="4256937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ja-JP" alt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40070308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ja-JP" alt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18642617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EFDFFBB-BB1D-4930-BFD1-390538F0E368}" type="datetimeFigureOut">
              <a:rPr lang="ja-JP" altLang="en-US" smtClean="0">
                <a:solidFill>
                  <a:srgbClr val="073E87"/>
                </a:solidFill>
              </a:rPr>
              <a:pPr/>
              <a:t>2014/5/26</a:t>
            </a:fld>
            <a:endParaRPr lang="ja-JP" alt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ja-JP" alt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6989414-2798-449B-A686-D5D1CDEE94A5}" type="slidenum">
              <a:rPr lang="ja-JP" altLang="en-US" smtClean="0">
                <a:solidFill>
                  <a:srgbClr val="073E87"/>
                </a:solidFill>
              </a:rPr>
              <a:pPr/>
              <a:t>&lt;#&gt;</a:t>
            </a:fld>
            <a:endParaRPr lang="ja-JP" alt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 xmlns:p14="http://schemas.microsoft.com/office/powerpoint/2010/main" val="315337087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ドーナ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正方形/長方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タイトル プレースホルダー 4"/>
          <p:cNvSpPr>
            <a:spLocks noGrp="1"/>
          </p:cNvSpPr>
          <p:nvPr>
            <p:ph type="title"/>
          </p:nvPr>
        </p:nvSpPr>
        <p:spPr>
          <a:xfrm>
            <a:off x="1435608" y="274638"/>
            <a:ext cx="7498080" cy="1143000"/>
          </a:xfrm>
          <a:prstGeom prst="rect">
            <a:avLst/>
          </a:prstGeom>
        </p:spPr>
        <p:txBody>
          <a:bodyPr anchor="ctr">
            <a:normAutofit/>
          </a:bodyPr>
          <a:lstStyle>
            <a:extLst/>
          </a:lstStyle>
          <a:p>
            <a:r>
              <a:rPr kumimoji="0" lang="ja-JP" altLang="en-US" smtClean="0"/>
              <a:t>マスター タイトルの書式設定</a:t>
            </a:r>
            <a:endParaRPr kumimoji="0" lang="en-US"/>
          </a:p>
        </p:txBody>
      </p:sp>
      <p:sp>
        <p:nvSpPr>
          <p:cNvPr id="9" name="テキスト プレースホルダー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4" name="日付プレースホルダー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7E3617E-D2AD-4984-91BB-92EEDB5365C9}" type="datetimeFigureOut">
              <a:rPr kumimoji="1" lang="ja-JP" altLang="en-US" smtClean="0"/>
              <a:pPr/>
              <a:t>2014/5/26</a:t>
            </a:fld>
            <a:endParaRPr kumimoji="1" lang="ja-JP" altLang="en-US"/>
          </a:p>
        </p:txBody>
      </p:sp>
      <p:sp>
        <p:nvSpPr>
          <p:cNvPr id="10" name="フッター プレースホルダー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p>
        </p:txBody>
      </p:sp>
      <p:sp>
        <p:nvSpPr>
          <p:cNvPr id="22" name="スライド番号プレースホルダー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357C630-C854-43AF-BA70-07A8DDBE582B}" type="slidenum">
              <a:rPr kumimoji="1" lang="ja-JP" altLang="en-US" smtClean="0"/>
              <a:pPr/>
              <a:t>&lt;#&gt;</a:t>
            </a:fld>
            <a:endParaRPr kumimoji="1" lang="ja-JP" altLang="en-US"/>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6.xml"/><Relationship Id="rId5" Type="http://schemas.openxmlformats.org/officeDocument/2006/relationships/image" Target="../media/image5.png"/><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46.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50.xml"/><Relationship Id="rId5" Type="http://schemas.openxmlformats.org/officeDocument/2006/relationships/image" Target="../media/image10.wmf"/><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412776"/>
            <a:ext cx="8460432" cy="2447528"/>
          </a:xfrm>
        </p:spPr>
        <p:txBody>
          <a:bodyPr>
            <a:normAutofit fontScale="90000"/>
          </a:bodyPr>
          <a:lstStyle/>
          <a:p>
            <a:r>
              <a:rPr lang="ja-JP" altLang="en-US" sz="5400" dirty="0" smtClean="0">
                <a:ln w="6350">
                  <a:solidFill>
                    <a:schemeClr val="accent4">
                      <a:lumMod val="75000"/>
                    </a:schemeClr>
                  </a:solidFill>
                </a:ln>
                <a:latin typeface="HGP創英角ｺﾞｼｯｸUB" pitchFamily="50" charset="-128"/>
                <a:ea typeface="HGP創英角ｺﾞｼｯｸUB" pitchFamily="50" charset="-128"/>
              </a:rPr>
              <a:t>高校生のための消費者教育</a:t>
            </a:r>
            <a:r>
              <a:rPr lang="en-US" altLang="ja-JP" sz="6000" dirty="0" smtClean="0">
                <a:ln w="6350">
                  <a:solidFill>
                    <a:schemeClr val="accent4">
                      <a:lumMod val="75000"/>
                    </a:schemeClr>
                  </a:solidFill>
                </a:ln>
                <a:latin typeface="HGP創英角ｺﾞｼｯｸUB" pitchFamily="50" charset="-128"/>
                <a:ea typeface="HGP創英角ｺﾞｼｯｸUB" pitchFamily="50" charset="-128"/>
              </a:rPr>
              <a:t/>
            </a:r>
            <a:br>
              <a:rPr lang="en-US" altLang="ja-JP" sz="6000" dirty="0" smtClean="0">
                <a:ln w="6350">
                  <a:solidFill>
                    <a:schemeClr val="accent4">
                      <a:lumMod val="75000"/>
                    </a:schemeClr>
                  </a:solidFill>
                </a:ln>
                <a:latin typeface="HGP創英角ｺﾞｼｯｸUB" pitchFamily="50" charset="-128"/>
                <a:ea typeface="HGP創英角ｺﾞｼｯｸUB" pitchFamily="50" charset="-128"/>
              </a:rPr>
            </a:br>
            <a:r>
              <a:rPr lang="ja-JP" altLang="en-US" sz="6000" dirty="0" smtClean="0">
                <a:ln w="6350">
                  <a:solidFill>
                    <a:schemeClr val="accent4">
                      <a:lumMod val="75000"/>
                    </a:schemeClr>
                  </a:solidFill>
                </a:ln>
                <a:latin typeface="HGP創英角ｺﾞｼｯｸUB" pitchFamily="50" charset="-128"/>
                <a:ea typeface="HGP創英角ｺﾞｼｯｸUB" pitchFamily="50" charset="-128"/>
              </a:rPr>
              <a:t>～</a:t>
            </a:r>
            <a:r>
              <a:rPr lang="ja-JP" altLang="en-US" sz="8000" b="1" dirty="0" smtClean="0">
                <a:ln w="6350">
                  <a:solidFill>
                    <a:schemeClr val="accent4">
                      <a:lumMod val="75000"/>
                    </a:schemeClr>
                  </a:solidFill>
                </a:ln>
                <a:latin typeface="HGP創英角ｺﾞｼｯｸUB" pitchFamily="50" charset="-128"/>
                <a:ea typeface="HGP創英角ｺﾞｼｯｸUB" pitchFamily="50" charset="-128"/>
              </a:rPr>
              <a:t>悪徳マルチ商法</a:t>
            </a:r>
            <a:r>
              <a:rPr lang="ja-JP" altLang="en-US" sz="6000" b="1" dirty="0" smtClean="0">
                <a:ln w="6350">
                  <a:solidFill>
                    <a:schemeClr val="accent4">
                      <a:lumMod val="75000"/>
                    </a:schemeClr>
                  </a:solidFill>
                </a:ln>
                <a:latin typeface="HGP創英角ｺﾞｼｯｸUB" pitchFamily="50" charset="-128"/>
                <a:ea typeface="HGP創英角ｺﾞｼｯｸUB" pitchFamily="50" charset="-128"/>
              </a:rPr>
              <a:t>編～</a:t>
            </a:r>
            <a:endParaRPr kumimoji="1" lang="ja-JP" altLang="en-US" sz="6000" b="1" dirty="0">
              <a:ln w="6350">
                <a:solidFill>
                  <a:schemeClr val="accent4">
                    <a:lumMod val="75000"/>
                  </a:schemeClr>
                </a:solidFill>
              </a:ln>
              <a:latin typeface="HGP創英角ｺﾞｼｯｸUB" pitchFamily="50" charset="-128"/>
              <a:ea typeface="HGP創英角ｺﾞｼｯｸUB" pitchFamily="50" charset="-128"/>
            </a:endParaRPr>
          </a:p>
        </p:txBody>
      </p:sp>
      <p:sp>
        <p:nvSpPr>
          <p:cNvPr id="3" name="テキスト ボックス 2"/>
          <p:cNvSpPr txBox="1"/>
          <p:nvPr/>
        </p:nvSpPr>
        <p:spPr>
          <a:xfrm>
            <a:off x="6084168" y="5517232"/>
            <a:ext cx="3059832" cy="646331"/>
          </a:xfrm>
          <a:prstGeom prst="rect">
            <a:avLst/>
          </a:prstGeom>
          <a:noFill/>
        </p:spPr>
        <p:txBody>
          <a:bodyPr wrap="square" rtlCol="0">
            <a:spAutoFit/>
          </a:bodyPr>
          <a:lstStyle/>
          <a:p>
            <a:r>
              <a:rPr kumimoji="1" lang="ja-JP" altLang="en-US" dirty="0" smtClean="0">
                <a:latin typeface="HG丸ｺﾞｼｯｸM-PRO" pitchFamily="50" charset="-128"/>
                <a:ea typeface="HG丸ｺﾞｼｯｸM-PRO" pitchFamily="50" charset="-128"/>
              </a:rPr>
              <a:t>長野県穂高商業高等学校</a:t>
            </a:r>
            <a:endParaRPr kumimoji="1" lang="en-US" altLang="ja-JP" dirty="0" smtClean="0">
              <a:latin typeface="HG丸ｺﾞｼｯｸM-PRO" pitchFamily="50" charset="-128"/>
              <a:ea typeface="HG丸ｺﾞｼｯｸM-PRO" pitchFamily="50" charset="-128"/>
            </a:endParaRPr>
          </a:p>
          <a:p>
            <a:r>
              <a:rPr kumimoji="1" lang="ja-JP" altLang="en-US" dirty="0" smtClean="0">
                <a:latin typeface="HG丸ｺﾞｼｯｸM-PRO" pitchFamily="50" charset="-128"/>
                <a:ea typeface="HG丸ｺﾞｼｯｸM-PRO" pitchFamily="50" charset="-128"/>
              </a:rPr>
              <a:t>　　川島　歩・藤沢早希</a:t>
            </a:r>
            <a:endParaRPr kumimoji="1" lang="ja-JP" altLang="en-US" dirty="0">
              <a:latin typeface="HG丸ｺﾞｼｯｸM-PRO" pitchFamily="50" charset="-128"/>
              <a:ea typeface="HG丸ｺﾞｼｯｸM-PRO" pitchFamily="50" charset="-128"/>
            </a:endParaRPr>
          </a:p>
        </p:txBody>
      </p:sp>
    </p:spTree>
    <p:extLst>
      <p:ext uri="{BB962C8B-B14F-4D97-AF65-F5344CB8AC3E}">
        <p14:creationId xmlns="" xmlns:p14="http://schemas.microsoft.com/office/powerpoint/2010/main" val="103010634"/>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4000504"/>
            <a:ext cx="10081120" cy="2428274"/>
          </a:xfrm>
        </p:spPr>
        <p:txBody>
          <a:bodyPr>
            <a:noAutofit/>
          </a:bodyPr>
          <a:lstStyle/>
          <a:p>
            <a:r>
              <a:rPr kumimoji="1" lang="ja-JP" altLang="en-US" sz="4400" dirty="0" smtClean="0">
                <a:ln w="6350">
                  <a:noFill/>
                </a:ln>
                <a:solidFill>
                  <a:schemeClr val="tx1"/>
                </a:solidFill>
                <a:effectLst/>
                <a:latin typeface="HGPｺﾞｼｯｸE" pitchFamily="50" charset="-128"/>
                <a:ea typeface="HGPｺﾞｼｯｸE" pitchFamily="50" charset="-128"/>
              </a:rPr>
              <a:t>・良品質で、適正な価格で提供</a:t>
            </a:r>
            <a:r>
              <a:rPr kumimoji="1" lang="en-US" altLang="ja-JP" sz="4400" dirty="0" smtClean="0">
                <a:ln w="6350">
                  <a:noFill/>
                </a:ln>
                <a:solidFill>
                  <a:schemeClr val="tx1"/>
                </a:solidFill>
                <a:effectLst/>
                <a:latin typeface="HGPｺﾞｼｯｸE" pitchFamily="50" charset="-128"/>
                <a:ea typeface="HGPｺﾞｼｯｸE" pitchFamily="50" charset="-128"/>
              </a:rPr>
              <a:t/>
            </a:r>
            <a:br>
              <a:rPr kumimoji="1" lang="en-US" altLang="ja-JP" sz="4400" dirty="0" smtClean="0">
                <a:ln w="6350">
                  <a:noFill/>
                </a:ln>
                <a:solidFill>
                  <a:schemeClr val="tx1"/>
                </a:solidFill>
                <a:effectLst/>
                <a:latin typeface="HGPｺﾞｼｯｸE" pitchFamily="50" charset="-128"/>
                <a:ea typeface="HGPｺﾞｼｯｸE" pitchFamily="50" charset="-128"/>
              </a:rPr>
            </a:br>
            <a:r>
              <a:rPr lang="ja-JP" altLang="en-US" sz="4400" dirty="0" smtClean="0">
                <a:ln w="6350">
                  <a:noFill/>
                </a:ln>
                <a:solidFill>
                  <a:schemeClr val="tx1"/>
                </a:solidFill>
                <a:effectLst/>
                <a:latin typeface="HGPｺﾞｼｯｸE" pitchFamily="50" charset="-128"/>
                <a:ea typeface="HGPｺﾞｼｯｸE" pitchFamily="50" charset="-128"/>
              </a:rPr>
              <a:t>・在庫の教養、ノルマなし</a:t>
            </a:r>
            <a:r>
              <a:rPr lang="en-US" altLang="ja-JP" sz="4400" dirty="0" smtClean="0">
                <a:ln w="6350">
                  <a:noFill/>
                </a:ln>
                <a:solidFill>
                  <a:schemeClr val="tx1"/>
                </a:solidFill>
                <a:effectLst/>
                <a:latin typeface="HGPｺﾞｼｯｸE" pitchFamily="50" charset="-128"/>
                <a:ea typeface="HGPｺﾞｼｯｸE" pitchFamily="50" charset="-128"/>
              </a:rPr>
              <a:t/>
            </a:r>
            <a:br>
              <a:rPr lang="en-US" altLang="ja-JP" sz="4400" dirty="0" smtClean="0">
                <a:ln w="6350">
                  <a:noFill/>
                </a:ln>
                <a:solidFill>
                  <a:schemeClr val="tx1"/>
                </a:solidFill>
                <a:effectLst/>
                <a:latin typeface="HGPｺﾞｼｯｸE" pitchFamily="50" charset="-128"/>
                <a:ea typeface="HGPｺﾞｼｯｸE" pitchFamily="50" charset="-128"/>
              </a:rPr>
            </a:br>
            <a:r>
              <a:rPr lang="ja-JP" altLang="en-US" sz="4400" dirty="0" smtClean="0">
                <a:ln w="6350">
                  <a:noFill/>
                </a:ln>
                <a:solidFill>
                  <a:schemeClr val="tx1"/>
                </a:solidFill>
                <a:effectLst/>
                <a:latin typeface="HGPｺﾞｼｯｸE" pitchFamily="50" charset="-128"/>
                <a:ea typeface="HGPｺﾞｼｯｸE" pitchFamily="50" charset="-128"/>
              </a:rPr>
              <a:t>・クーリングオフ期間がある</a:t>
            </a:r>
            <a:r>
              <a:rPr lang="en-US" altLang="ja-JP" sz="4400" dirty="0" smtClean="0">
                <a:ln w="6350">
                  <a:noFill/>
                </a:ln>
                <a:solidFill>
                  <a:schemeClr val="tx1"/>
                </a:solidFill>
                <a:effectLst/>
                <a:latin typeface="HGPｺﾞｼｯｸE" pitchFamily="50" charset="-128"/>
                <a:ea typeface="HGPｺﾞｼｯｸE" pitchFamily="50" charset="-128"/>
              </a:rPr>
              <a:t/>
            </a:r>
            <a:br>
              <a:rPr lang="en-US" altLang="ja-JP" sz="4400" dirty="0" smtClean="0">
                <a:ln w="6350">
                  <a:noFill/>
                </a:ln>
                <a:solidFill>
                  <a:schemeClr val="tx1"/>
                </a:solidFill>
                <a:effectLst/>
                <a:latin typeface="HGPｺﾞｼｯｸE" pitchFamily="50" charset="-128"/>
                <a:ea typeface="HGPｺﾞｼｯｸE" pitchFamily="50" charset="-128"/>
              </a:rPr>
            </a:br>
            <a:r>
              <a:rPr lang="ja-JP" altLang="en-US" sz="4400" dirty="0" smtClean="0">
                <a:ln w="6350">
                  <a:noFill/>
                </a:ln>
                <a:solidFill>
                  <a:schemeClr val="tx1"/>
                </a:solidFill>
                <a:effectLst/>
                <a:latin typeface="HGPｺﾞｼｯｸE" pitchFamily="50" charset="-128"/>
                <a:ea typeface="HGPｺﾞｼｯｸE" pitchFamily="50" charset="-128"/>
              </a:rPr>
              <a:t>・必要なキットと少額の商品購入のみ</a:t>
            </a:r>
            <a:endParaRPr kumimoji="1" lang="ja-JP" altLang="en-US" sz="4400" dirty="0">
              <a:ln w="6350">
                <a:noFill/>
              </a:ln>
              <a:solidFill>
                <a:schemeClr val="tx1"/>
              </a:solidFill>
              <a:effectLst/>
              <a:latin typeface="HGPｺﾞｼｯｸE" pitchFamily="50" charset="-128"/>
              <a:ea typeface="HGPｺﾞｼｯｸE" pitchFamily="50" charset="-128"/>
            </a:endParaRPr>
          </a:p>
        </p:txBody>
      </p:sp>
      <p:sp>
        <p:nvSpPr>
          <p:cNvPr id="3" name="タイトル 1"/>
          <p:cNvSpPr txBox="1">
            <a:spLocks/>
          </p:cNvSpPr>
          <p:nvPr/>
        </p:nvSpPr>
        <p:spPr>
          <a:xfrm>
            <a:off x="-216532" y="207094"/>
            <a:ext cx="9073008" cy="3068960"/>
          </a:xfrm>
          <a:prstGeom prst="rect">
            <a:avLst/>
          </a:prstGeom>
        </p:spPr>
        <p:txBody>
          <a:bodyPr vert="horz" anchor="ctr">
            <a:normAutofit/>
          </a:bodyPr>
          <a:lstStyle>
            <a:lvl1pPr marL="484632" algn="l" rtl="0" eaLnBrk="1" latinLnBrk="0" hangingPunct="1">
              <a:spcBef>
                <a:spcPct val="0"/>
              </a:spcBef>
              <a:buNone/>
              <a:defRPr kumimoji="1" sz="4200" b="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ja-JP" altLang="en-US" sz="4400" dirty="0" smtClean="0">
                <a:ln w="6350">
                  <a:noFill/>
                </a:ln>
                <a:solidFill>
                  <a:srgbClr val="660033"/>
                </a:solidFill>
                <a:effectLst/>
                <a:latin typeface="HGPｺﾞｼｯｸE" pitchFamily="50" charset="-128"/>
                <a:ea typeface="HGPｺﾞｼｯｸE" pitchFamily="50" charset="-128"/>
              </a:rPr>
              <a:t>・品質が悪い、実体がない</a:t>
            </a:r>
            <a:r>
              <a:rPr lang="en-US" altLang="ja-JP" sz="4400" dirty="0" smtClean="0">
                <a:ln w="6350">
                  <a:noFill/>
                </a:ln>
                <a:solidFill>
                  <a:srgbClr val="660033"/>
                </a:solidFill>
                <a:effectLst/>
                <a:latin typeface="HGPｺﾞｼｯｸE" pitchFamily="50" charset="-128"/>
                <a:ea typeface="HGPｺﾞｼｯｸE" pitchFamily="50" charset="-128"/>
              </a:rPr>
              <a:t/>
            </a:r>
            <a:br>
              <a:rPr lang="en-US" altLang="ja-JP" sz="4400" dirty="0" smtClean="0">
                <a:ln w="6350">
                  <a:noFill/>
                </a:ln>
                <a:solidFill>
                  <a:srgbClr val="660033"/>
                </a:solidFill>
                <a:effectLst/>
                <a:latin typeface="HGPｺﾞｼｯｸE" pitchFamily="50" charset="-128"/>
                <a:ea typeface="HGPｺﾞｼｯｸE" pitchFamily="50" charset="-128"/>
              </a:rPr>
            </a:br>
            <a:r>
              <a:rPr lang="ja-JP" altLang="en-US" sz="4400" dirty="0" smtClean="0">
                <a:ln w="6350">
                  <a:noFill/>
                </a:ln>
                <a:solidFill>
                  <a:srgbClr val="660033"/>
                </a:solidFill>
                <a:effectLst/>
                <a:latin typeface="HGPｺﾞｼｯｸE" pitchFamily="50" charset="-128"/>
                <a:ea typeface="HGPｺﾞｼｯｸE" pitchFamily="50" charset="-128"/>
              </a:rPr>
              <a:t>・高額商品の買い込みを強要</a:t>
            </a:r>
            <a:r>
              <a:rPr lang="en-US" altLang="ja-JP" sz="4400" dirty="0" smtClean="0">
                <a:ln w="6350">
                  <a:noFill/>
                </a:ln>
                <a:solidFill>
                  <a:srgbClr val="660033"/>
                </a:solidFill>
                <a:effectLst/>
                <a:latin typeface="HGPｺﾞｼｯｸE" pitchFamily="50" charset="-128"/>
                <a:ea typeface="HGPｺﾞｼｯｸE" pitchFamily="50" charset="-128"/>
              </a:rPr>
              <a:t/>
            </a:r>
            <a:br>
              <a:rPr lang="en-US" altLang="ja-JP" sz="4400" dirty="0" smtClean="0">
                <a:ln w="6350">
                  <a:noFill/>
                </a:ln>
                <a:solidFill>
                  <a:srgbClr val="660033"/>
                </a:solidFill>
                <a:effectLst/>
                <a:latin typeface="HGPｺﾞｼｯｸE" pitchFamily="50" charset="-128"/>
                <a:ea typeface="HGPｺﾞｼｯｸE" pitchFamily="50" charset="-128"/>
              </a:rPr>
            </a:br>
            <a:r>
              <a:rPr lang="ja-JP" altLang="en-US" sz="4400" dirty="0" smtClean="0">
                <a:ln w="6350">
                  <a:noFill/>
                </a:ln>
                <a:solidFill>
                  <a:srgbClr val="660033"/>
                </a:solidFill>
                <a:effectLst/>
                <a:latin typeface="HGPｺﾞｼｯｸE" pitchFamily="50" charset="-128"/>
                <a:ea typeface="HGPｺﾞｼｯｸE" pitchFamily="50" charset="-128"/>
              </a:rPr>
              <a:t>・クーリングオフ期間がない</a:t>
            </a:r>
            <a:r>
              <a:rPr lang="en-US" altLang="ja-JP" sz="4400" dirty="0" smtClean="0">
                <a:ln w="6350">
                  <a:noFill/>
                </a:ln>
                <a:solidFill>
                  <a:srgbClr val="660033"/>
                </a:solidFill>
                <a:effectLst/>
                <a:latin typeface="HGPｺﾞｼｯｸE" pitchFamily="50" charset="-128"/>
                <a:ea typeface="HGPｺﾞｼｯｸE" pitchFamily="50" charset="-128"/>
              </a:rPr>
              <a:t/>
            </a:r>
            <a:br>
              <a:rPr lang="en-US" altLang="ja-JP" sz="4400" dirty="0" smtClean="0">
                <a:ln w="6350">
                  <a:noFill/>
                </a:ln>
                <a:solidFill>
                  <a:srgbClr val="660033"/>
                </a:solidFill>
                <a:effectLst/>
                <a:latin typeface="HGPｺﾞｼｯｸE" pitchFamily="50" charset="-128"/>
                <a:ea typeface="HGPｺﾞｼｯｸE" pitchFamily="50" charset="-128"/>
              </a:rPr>
            </a:br>
            <a:r>
              <a:rPr lang="ja-JP" altLang="en-US" sz="4400" dirty="0" smtClean="0">
                <a:ln w="6350">
                  <a:noFill/>
                </a:ln>
                <a:solidFill>
                  <a:srgbClr val="660033"/>
                </a:solidFill>
                <a:effectLst/>
                <a:latin typeface="HGPｺﾞｼｯｸE" pitchFamily="50" charset="-128"/>
                <a:ea typeface="HGPｺﾞｼｯｸE" pitchFamily="50" charset="-128"/>
              </a:rPr>
              <a:t>・高額の権利金や加盟金が必要</a:t>
            </a:r>
            <a:endParaRPr lang="ja-JP" altLang="en-US" sz="4400" dirty="0">
              <a:ln w="6350">
                <a:noFill/>
              </a:ln>
              <a:solidFill>
                <a:srgbClr val="660033"/>
              </a:solidFill>
              <a:effectLst/>
              <a:latin typeface="HGPｺﾞｼｯｸE" pitchFamily="50" charset="-128"/>
              <a:ea typeface="HGPｺﾞｼｯｸE" pitchFamily="50" charset="-128"/>
            </a:endParaRPr>
          </a:p>
        </p:txBody>
      </p:sp>
      <p:sp>
        <p:nvSpPr>
          <p:cNvPr id="6" name="乗算記号 5"/>
          <p:cNvSpPr/>
          <p:nvPr/>
        </p:nvSpPr>
        <p:spPr>
          <a:xfrm>
            <a:off x="2166065" y="-540838"/>
            <a:ext cx="4307812" cy="4564824"/>
          </a:xfrm>
          <a:prstGeom prst="mathMultiply">
            <a:avLst/>
          </a:prstGeom>
          <a:solidFill>
            <a:srgbClr val="FF0000">
              <a:alpha val="67000"/>
            </a:srgbClr>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ドーナツ 6"/>
          <p:cNvSpPr/>
          <p:nvPr/>
        </p:nvSpPr>
        <p:spPr>
          <a:xfrm>
            <a:off x="2725024" y="3648076"/>
            <a:ext cx="3189895" cy="3209923"/>
          </a:xfrm>
          <a:prstGeom prst="donut">
            <a:avLst/>
          </a:prstGeom>
          <a:solidFill>
            <a:schemeClr val="bg2">
              <a:lumMod val="50000"/>
              <a:alpha val="55000"/>
            </a:schemeClr>
          </a:solidFill>
          <a:ln>
            <a:solidFill>
              <a:schemeClr val="bg1">
                <a:alpha val="4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 xmlns:p14="http://schemas.microsoft.com/office/powerpoint/2010/main" val="442373164"/>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円形吹き出し 10"/>
          <p:cNvSpPr/>
          <p:nvPr/>
        </p:nvSpPr>
        <p:spPr>
          <a:xfrm>
            <a:off x="2791702" y="1971042"/>
            <a:ext cx="7066709" cy="1909192"/>
          </a:xfrm>
          <a:prstGeom prst="wedgeEllipseCallout">
            <a:avLst>
              <a:gd name="adj1" fmla="val -56686"/>
              <a:gd name="adj2" fmla="val 7347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4800" dirty="0">
                <a:solidFill>
                  <a:prstClr val="black"/>
                </a:solidFill>
              </a:rPr>
              <a:t>これで病気が治る</a:t>
            </a:r>
          </a:p>
        </p:txBody>
      </p:sp>
      <p:sp>
        <p:nvSpPr>
          <p:cNvPr id="9" name="円形吹き出し 8"/>
          <p:cNvSpPr/>
          <p:nvPr/>
        </p:nvSpPr>
        <p:spPr>
          <a:xfrm>
            <a:off x="-837691" y="832098"/>
            <a:ext cx="5375028" cy="2376264"/>
          </a:xfrm>
          <a:prstGeom prst="wedgeEllipseCallout">
            <a:avLst>
              <a:gd name="adj1" fmla="val -13874"/>
              <a:gd name="adj2" fmla="val 83344"/>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4800" dirty="0">
                <a:solidFill>
                  <a:prstClr val="black"/>
                </a:solidFill>
              </a:rPr>
              <a:t>契約するまで</a:t>
            </a:r>
            <a:endParaRPr lang="en-US" altLang="ja-JP" sz="4800" dirty="0">
              <a:solidFill>
                <a:prstClr val="black"/>
              </a:solidFill>
            </a:endParaRPr>
          </a:p>
          <a:p>
            <a:pPr algn="ctr"/>
            <a:r>
              <a:rPr lang="ja-JP" altLang="en-US" sz="4800" dirty="0">
                <a:solidFill>
                  <a:prstClr val="black"/>
                </a:solidFill>
              </a:rPr>
              <a:t>説明する</a:t>
            </a:r>
          </a:p>
        </p:txBody>
      </p:sp>
      <p:sp>
        <p:nvSpPr>
          <p:cNvPr id="10" name="円形吹き出し 9"/>
          <p:cNvSpPr/>
          <p:nvPr/>
        </p:nvSpPr>
        <p:spPr>
          <a:xfrm>
            <a:off x="2801244" y="188640"/>
            <a:ext cx="6342756" cy="1440160"/>
          </a:xfrm>
          <a:prstGeom prst="wedgeEllipseCallout">
            <a:avLst>
              <a:gd name="adj1" fmla="val -22102"/>
              <a:gd name="adj2" fmla="val 7705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4800" dirty="0">
                <a:solidFill>
                  <a:prstClr val="black"/>
                </a:solidFill>
              </a:rPr>
              <a:t>必ずもうかります</a:t>
            </a:r>
          </a:p>
        </p:txBody>
      </p:sp>
      <p:sp>
        <p:nvSpPr>
          <p:cNvPr id="12" name="円/楕円 11"/>
          <p:cNvSpPr/>
          <p:nvPr/>
        </p:nvSpPr>
        <p:spPr>
          <a:xfrm>
            <a:off x="578074" y="4226768"/>
            <a:ext cx="1656184" cy="1584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二等辺三角形 12"/>
          <p:cNvSpPr/>
          <p:nvPr/>
        </p:nvSpPr>
        <p:spPr>
          <a:xfrm>
            <a:off x="962509" y="4946848"/>
            <a:ext cx="887314" cy="172819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テキスト ボックス 7"/>
          <p:cNvSpPr txBox="1"/>
          <p:nvPr/>
        </p:nvSpPr>
        <p:spPr>
          <a:xfrm>
            <a:off x="2143108" y="4572008"/>
            <a:ext cx="7000892" cy="1938992"/>
          </a:xfrm>
          <a:prstGeom prst="rect">
            <a:avLst/>
          </a:prstGeom>
          <a:noFill/>
        </p:spPr>
        <p:txBody>
          <a:bodyPr wrap="square" rtlCol="0">
            <a:spAutoFit/>
          </a:bodyPr>
          <a:lstStyle/>
          <a:p>
            <a:r>
              <a:rPr lang="ja-JP" altLang="en-US" sz="4000" dirty="0">
                <a:solidFill>
                  <a:prstClr val="black"/>
                </a:solidFill>
                <a:latin typeface="HGPｺﾞｼｯｸM" pitchFamily="50" charset="-128"/>
                <a:ea typeface="HGPｺﾞｼｯｸM" pitchFamily="50" charset="-128"/>
              </a:rPr>
              <a:t>マルチ商法と事前に説明しない　</a:t>
            </a:r>
            <a:endParaRPr lang="en-US" altLang="ja-JP" sz="4000" dirty="0">
              <a:solidFill>
                <a:prstClr val="black"/>
              </a:solidFill>
              <a:latin typeface="HGPｺﾞｼｯｸM" pitchFamily="50" charset="-128"/>
              <a:ea typeface="HGPｺﾞｼｯｸM" pitchFamily="50" charset="-128"/>
            </a:endParaRPr>
          </a:p>
          <a:p>
            <a:r>
              <a:rPr lang="ja-JP" altLang="en-US" sz="4000" dirty="0">
                <a:solidFill>
                  <a:prstClr val="black"/>
                </a:solidFill>
                <a:latin typeface="HGPｺﾞｼｯｸM" pitchFamily="50" charset="-128"/>
                <a:ea typeface="HGPｺﾞｼｯｸM" pitchFamily="50" charset="-128"/>
              </a:rPr>
              <a:t>　　　　　　　　　　　　　　　　　勧誘</a:t>
            </a:r>
            <a:endParaRPr lang="en-US" altLang="ja-JP" sz="4000" dirty="0">
              <a:solidFill>
                <a:prstClr val="black"/>
              </a:solidFill>
              <a:latin typeface="HGPｺﾞｼｯｸM" pitchFamily="50" charset="-128"/>
              <a:ea typeface="HGPｺﾞｼｯｸM" pitchFamily="50" charset="-128"/>
            </a:endParaRPr>
          </a:p>
          <a:p>
            <a:endParaRPr lang="ja-JP" altLang="en-US" sz="4000" dirty="0">
              <a:solidFill>
                <a:prstClr val="black"/>
              </a:solidFill>
            </a:endParaRPr>
          </a:p>
        </p:txBody>
      </p:sp>
      <p:sp>
        <p:nvSpPr>
          <p:cNvPr id="14" name="テキスト ボックス 13"/>
          <p:cNvSpPr txBox="1"/>
          <p:nvPr/>
        </p:nvSpPr>
        <p:spPr>
          <a:xfrm>
            <a:off x="2214546" y="5929330"/>
            <a:ext cx="7643866" cy="707886"/>
          </a:xfrm>
          <a:prstGeom prst="rect">
            <a:avLst/>
          </a:prstGeom>
          <a:noFill/>
        </p:spPr>
        <p:txBody>
          <a:bodyPr wrap="square" rtlCol="0">
            <a:spAutoFit/>
          </a:bodyPr>
          <a:lstStyle/>
          <a:p>
            <a:r>
              <a:rPr lang="ja-JP" altLang="en-US" sz="4000" dirty="0">
                <a:solidFill>
                  <a:prstClr val="black"/>
                </a:solidFill>
                <a:latin typeface="HGPｺﾞｼｯｸM" pitchFamily="50" charset="-128"/>
                <a:ea typeface="HGPｺﾞｼｯｸM" pitchFamily="50" charset="-128"/>
              </a:rPr>
              <a:t>夜間・２時間以上の長時間勧誘</a:t>
            </a:r>
          </a:p>
        </p:txBody>
      </p:sp>
      <p:sp>
        <p:nvSpPr>
          <p:cNvPr id="2" name="正方形/長方形 1"/>
          <p:cNvSpPr/>
          <p:nvPr/>
        </p:nvSpPr>
        <p:spPr>
          <a:xfrm>
            <a:off x="-387627" y="4310970"/>
            <a:ext cx="3404260" cy="707886"/>
          </a:xfrm>
          <a:prstGeom prst="rect">
            <a:avLst/>
          </a:prstGeom>
          <a:noFill/>
        </p:spPr>
        <p:txBody>
          <a:bodyPr wrap="square" lIns="91440" tIns="45720" rIns="91440" bIns="45720">
            <a:spAutoFit/>
          </a:bodyPr>
          <a:lstStyle/>
          <a:p>
            <a:pPr algn="ctr"/>
            <a:r>
              <a:rPr lang="ja-JP" altLang="en-US" sz="4000" b="1" dirty="0">
                <a:ln w="1905"/>
                <a:solidFill>
                  <a:srgbClr val="FF5050"/>
                </a:solidFill>
                <a:effectLst>
                  <a:innerShdw blurRad="69850" dist="43180" dir="5400000">
                    <a:srgbClr val="000000">
                      <a:alpha val="65000"/>
                    </a:srgbClr>
                  </a:innerShdw>
                </a:effectLst>
              </a:rPr>
              <a:t>迷惑勧誘</a:t>
            </a:r>
          </a:p>
        </p:txBody>
      </p:sp>
      <p:sp>
        <p:nvSpPr>
          <p:cNvPr id="3" name="正方形/長方形 2"/>
          <p:cNvSpPr/>
          <p:nvPr/>
        </p:nvSpPr>
        <p:spPr>
          <a:xfrm>
            <a:off x="192239" y="5053462"/>
            <a:ext cx="2242922" cy="707886"/>
          </a:xfrm>
          <a:prstGeom prst="rect">
            <a:avLst/>
          </a:prstGeom>
          <a:noFill/>
        </p:spPr>
        <p:txBody>
          <a:bodyPr wrap="none" lIns="91440" tIns="45720" rIns="91440" bIns="45720">
            <a:spAutoFit/>
          </a:bodyPr>
          <a:lstStyle/>
          <a:p>
            <a:pPr algn="ctr"/>
            <a:r>
              <a:rPr lang="ja-JP" altLang="en-US" sz="4000" b="1" dirty="0">
                <a:ln w="1905"/>
                <a:solidFill>
                  <a:srgbClr val="FF5050"/>
                </a:solidFill>
                <a:effectLst>
                  <a:innerShdw blurRad="69850" dist="43180" dir="5400000">
                    <a:srgbClr val="000000">
                      <a:alpha val="65000"/>
                    </a:srgbClr>
                  </a:innerShdw>
                </a:effectLst>
              </a:rPr>
              <a:t>脅迫行為</a:t>
            </a:r>
          </a:p>
        </p:txBody>
      </p:sp>
      <p:sp>
        <p:nvSpPr>
          <p:cNvPr id="4" name="正方形/長方形 3"/>
          <p:cNvSpPr/>
          <p:nvPr/>
        </p:nvSpPr>
        <p:spPr>
          <a:xfrm>
            <a:off x="0" y="5803114"/>
            <a:ext cx="2629007" cy="707886"/>
          </a:xfrm>
          <a:prstGeom prst="rect">
            <a:avLst/>
          </a:prstGeom>
          <a:noFill/>
        </p:spPr>
        <p:txBody>
          <a:bodyPr wrap="square" lIns="91440" tIns="45720" rIns="91440" bIns="45720">
            <a:spAutoFit/>
          </a:bodyPr>
          <a:lstStyle/>
          <a:p>
            <a:pPr algn="ctr"/>
            <a:r>
              <a:rPr lang="ja-JP" altLang="en-US" sz="4000" b="1" dirty="0">
                <a:ln w="1905"/>
                <a:solidFill>
                  <a:srgbClr val="FF5050"/>
                </a:solidFill>
                <a:effectLst>
                  <a:innerShdw blurRad="69850" dist="43180" dir="5400000">
                    <a:srgbClr val="000000">
                      <a:alpha val="65000"/>
                    </a:srgbClr>
                  </a:innerShdw>
                </a:effectLst>
              </a:rPr>
              <a:t>退去妨害</a:t>
            </a:r>
          </a:p>
        </p:txBody>
      </p:sp>
    </p:spTree>
    <p:extLst>
      <p:ext uri="{BB962C8B-B14F-4D97-AF65-F5344CB8AC3E}">
        <p14:creationId xmlns="" xmlns:p14="http://schemas.microsoft.com/office/powerpoint/2010/main" val="1057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randombar(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3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99823" y="332656"/>
            <a:ext cx="8229600" cy="1252728"/>
          </a:xfrm>
        </p:spPr>
        <p:txBody>
          <a:bodyPr/>
          <a:lstStyle/>
          <a:p>
            <a:r>
              <a:rPr kumimoji="1" lang="ja-JP" altLang="en-US" dirty="0" smtClean="0"/>
              <a:t>クーリングオフ</a:t>
            </a:r>
            <a:endParaRPr kumimoji="1" lang="ja-JP" altLang="en-US" dirty="0"/>
          </a:p>
        </p:txBody>
      </p:sp>
      <p:sp>
        <p:nvSpPr>
          <p:cNvPr id="15" name="ハート 14"/>
          <p:cNvSpPr/>
          <p:nvPr/>
        </p:nvSpPr>
        <p:spPr>
          <a:xfrm>
            <a:off x="85247" y="3242976"/>
            <a:ext cx="1595484" cy="1368152"/>
          </a:xfrm>
          <a:prstGeom prst="heart">
            <a:avLst/>
          </a:prstGeom>
          <a:solidFill>
            <a:srgbClr val="FF7C80"/>
          </a:solidFill>
          <a:ln>
            <a:noFill/>
          </a:ln>
          <a:effectLst>
            <a:glow rad="101600">
              <a:srgbClr val="FF000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600" dirty="0">
                <a:solidFill>
                  <a:prstClr val="white"/>
                </a:solidFill>
                <a:latin typeface="MV Boli" pitchFamily="2" charset="0"/>
                <a:ea typeface="HGS行書体" pitchFamily="66" charset="-128"/>
                <a:cs typeface="MV Boli" pitchFamily="2" charset="0"/>
              </a:rPr>
              <a:t>OK</a:t>
            </a:r>
            <a:endParaRPr lang="ja-JP" altLang="en-US" sz="3600" dirty="0">
              <a:solidFill>
                <a:prstClr val="white"/>
              </a:solidFill>
              <a:latin typeface="MV Boli" pitchFamily="2" charset="0"/>
              <a:ea typeface="HGS行書体" pitchFamily="66" charset="-128"/>
              <a:cs typeface="MV Boli" pitchFamily="2" charset="0"/>
            </a:endParaRPr>
          </a:p>
        </p:txBody>
      </p:sp>
      <p:sp>
        <p:nvSpPr>
          <p:cNvPr id="17" name="ハート 16"/>
          <p:cNvSpPr/>
          <p:nvPr/>
        </p:nvSpPr>
        <p:spPr>
          <a:xfrm>
            <a:off x="102932" y="5302156"/>
            <a:ext cx="1547664" cy="1296144"/>
          </a:xfrm>
          <a:prstGeom prst="heart">
            <a:avLst/>
          </a:prstGeom>
          <a:solidFill>
            <a:schemeClr val="accent1">
              <a:lumMod val="40000"/>
              <a:lumOff val="60000"/>
            </a:schemeClr>
          </a:solidFill>
          <a:ln>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prstClr val="black"/>
                </a:solidFill>
                <a:latin typeface="MV Boli" pitchFamily="2" charset="0"/>
                <a:cs typeface="MV Boli" pitchFamily="2" charset="0"/>
              </a:rPr>
              <a:t>NO</a:t>
            </a:r>
            <a:endParaRPr lang="ja-JP" altLang="en-US" sz="3600" dirty="0">
              <a:solidFill>
                <a:prstClr val="black"/>
              </a:solidFill>
              <a:latin typeface="MV Boli" pitchFamily="2" charset="0"/>
              <a:cs typeface="MV Boli" pitchFamily="2" charset="0"/>
            </a:endParaRPr>
          </a:p>
        </p:txBody>
      </p:sp>
      <p:sp>
        <p:nvSpPr>
          <p:cNvPr id="18" name="稲妻 17"/>
          <p:cNvSpPr/>
          <p:nvPr/>
        </p:nvSpPr>
        <p:spPr>
          <a:xfrm rot="3551763">
            <a:off x="76327" y="5031995"/>
            <a:ext cx="624316" cy="796191"/>
          </a:xfrm>
          <a:prstGeom prst="lightningBol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テキスト ボックス 1"/>
          <p:cNvSpPr txBox="1"/>
          <p:nvPr/>
        </p:nvSpPr>
        <p:spPr>
          <a:xfrm>
            <a:off x="1802235" y="2896001"/>
            <a:ext cx="7226417" cy="2062103"/>
          </a:xfrm>
          <a:prstGeom prst="rect">
            <a:avLst/>
          </a:prstGeom>
          <a:noFill/>
        </p:spPr>
        <p:txBody>
          <a:bodyPr wrap="square" rtlCol="0">
            <a:spAutoFit/>
          </a:bodyPr>
          <a:lstStyle/>
          <a:p>
            <a:r>
              <a:rPr lang="ja-JP" altLang="en-US" sz="3200" dirty="0">
                <a:solidFill>
                  <a:prstClr val="black"/>
                </a:solidFill>
              </a:rPr>
              <a:t>訪問販売　　電話勧誘販売　</a:t>
            </a:r>
            <a:endParaRPr lang="en-US" altLang="ja-JP" sz="3200" dirty="0">
              <a:solidFill>
                <a:prstClr val="black"/>
              </a:solidFill>
            </a:endParaRPr>
          </a:p>
          <a:p>
            <a:r>
              <a:rPr lang="ja-JP" altLang="en-US" sz="3200" dirty="0">
                <a:solidFill>
                  <a:prstClr val="black"/>
                </a:solidFill>
              </a:rPr>
              <a:t>連鎖取引販売</a:t>
            </a:r>
            <a:endParaRPr lang="en-US" altLang="ja-JP" sz="3200" dirty="0">
              <a:solidFill>
                <a:prstClr val="black"/>
              </a:solidFill>
            </a:endParaRPr>
          </a:p>
          <a:p>
            <a:r>
              <a:rPr lang="ja-JP" altLang="en-US" sz="3200" dirty="0">
                <a:solidFill>
                  <a:prstClr val="black"/>
                </a:solidFill>
              </a:rPr>
              <a:t>特定継続的役務提供　</a:t>
            </a:r>
            <a:endParaRPr lang="en-US" altLang="ja-JP" sz="3200" dirty="0">
              <a:solidFill>
                <a:prstClr val="black"/>
              </a:solidFill>
            </a:endParaRPr>
          </a:p>
          <a:p>
            <a:r>
              <a:rPr lang="ja-JP" altLang="en-US" sz="3200" dirty="0">
                <a:solidFill>
                  <a:prstClr val="black"/>
                </a:solidFill>
              </a:rPr>
              <a:t>業務提供誘引時販売取引</a:t>
            </a:r>
          </a:p>
        </p:txBody>
      </p:sp>
      <p:sp>
        <p:nvSpPr>
          <p:cNvPr id="4" name="テキスト ボックス 3"/>
          <p:cNvSpPr txBox="1"/>
          <p:nvPr/>
        </p:nvSpPr>
        <p:spPr>
          <a:xfrm>
            <a:off x="1680731" y="5288022"/>
            <a:ext cx="7882334" cy="1077218"/>
          </a:xfrm>
          <a:prstGeom prst="rect">
            <a:avLst/>
          </a:prstGeom>
          <a:noFill/>
        </p:spPr>
        <p:txBody>
          <a:bodyPr wrap="square" rtlCol="0">
            <a:spAutoFit/>
          </a:bodyPr>
          <a:lstStyle/>
          <a:p>
            <a:r>
              <a:rPr lang="ja-JP" altLang="en-US" sz="3200" dirty="0">
                <a:solidFill>
                  <a:prstClr val="black"/>
                </a:solidFill>
              </a:rPr>
              <a:t>店舗販売　通信販売</a:t>
            </a:r>
            <a:endParaRPr lang="ja-JP" altLang="ja-JP" sz="3200" dirty="0">
              <a:solidFill>
                <a:prstClr val="black"/>
              </a:solidFill>
            </a:endParaRPr>
          </a:p>
          <a:p>
            <a:r>
              <a:rPr lang="ja-JP" altLang="en-US" sz="3200" dirty="0">
                <a:solidFill>
                  <a:prstClr val="black"/>
                </a:solidFill>
              </a:rPr>
              <a:t>３０００円未満の現金取引　政令指定消耗品</a:t>
            </a:r>
          </a:p>
        </p:txBody>
      </p:sp>
      <p:sp>
        <p:nvSpPr>
          <p:cNvPr id="7" name="テキスト ボックス 6"/>
          <p:cNvSpPr txBox="1"/>
          <p:nvPr/>
        </p:nvSpPr>
        <p:spPr>
          <a:xfrm>
            <a:off x="117097" y="1484784"/>
            <a:ext cx="9058754" cy="1015663"/>
          </a:xfrm>
          <a:prstGeom prst="rect">
            <a:avLst/>
          </a:prstGeom>
          <a:noFill/>
        </p:spPr>
        <p:txBody>
          <a:bodyPr wrap="square" rtlCol="0">
            <a:spAutoFit/>
          </a:bodyPr>
          <a:lstStyle/>
          <a:p>
            <a:r>
              <a:rPr lang="ja-JP" altLang="ja-JP" sz="3000" b="1" dirty="0">
                <a:solidFill>
                  <a:srgbClr val="FF7C80"/>
                </a:solidFill>
                <a:latin typeface="HG丸ｺﾞｼｯｸM-PRO" pitchFamily="50" charset="-128"/>
                <a:ea typeface="HG丸ｺﾞｼｯｸM-PRO" pitchFamily="50" charset="-128"/>
              </a:rPr>
              <a:t>商品契約後、冷静に考え直す時間を消費者に与え、</a:t>
            </a:r>
          </a:p>
          <a:p>
            <a:r>
              <a:rPr lang="ja-JP" altLang="ja-JP" sz="3000" b="1" dirty="0">
                <a:solidFill>
                  <a:srgbClr val="FF7C80"/>
                </a:solidFill>
                <a:latin typeface="HG丸ｺﾞｼｯｸM-PRO" pitchFamily="50" charset="-128"/>
                <a:ea typeface="HG丸ｺﾞｼｯｸM-PRO" pitchFamily="50" charset="-128"/>
              </a:rPr>
              <a:t>一定期間</a:t>
            </a:r>
            <a:r>
              <a:rPr lang="ja-JP" altLang="en-US" sz="3000" b="1" dirty="0">
                <a:solidFill>
                  <a:srgbClr val="FF7C80"/>
                </a:solidFill>
                <a:latin typeface="HG丸ｺﾞｼｯｸM-PRO" pitchFamily="50" charset="-128"/>
                <a:ea typeface="HG丸ｺﾞｼｯｸM-PRO" pitchFamily="50" charset="-128"/>
              </a:rPr>
              <a:t>なら</a:t>
            </a:r>
            <a:r>
              <a:rPr lang="ja-JP" altLang="ja-JP" sz="3000" b="1" dirty="0">
                <a:solidFill>
                  <a:srgbClr val="FF7C80"/>
                </a:solidFill>
                <a:latin typeface="HG丸ｺﾞｼｯｸM-PRO" pitchFamily="50" charset="-128"/>
                <a:ea typeface="HG丸ｺﾞｼｯｸM-PRO" pitchFamily="50" charset="-128"/>
              </a:rPr>
              <a:t>無条件で解除することができる制度</a:t>
            </a:r>
            <a:endParaRPr lang="ja-JP" altLang="en-US" sz="3000" b="1" dirty="0">
              <a:solidFill>
                <a:srgbClr val="FF7C80"/>
              </a:solidFill>
              <a:latin typeface="HG丸ｺﾞｼｯｸM-PRO" pitchFamily="50" charset="-128"/>
              <a:ea typeface="HG丸ｺﾞｼｯｸM-PRO" pitchFamily="50" charset="-128"/>
            </a:endParaRPr>
          </a:p>
        </p:txBody>
      </p:sp>
    </p:spTree>
    <p:extLst>
      <p:ext uri="{BB962C8B-B14F-4D97-AF65-F5344CB8AC3E}">
        <p14:creationId xmlns="" xmlns:p14="http://schemas.microsoft.com/office/powerpoint/2010/main" val="11474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heel(1)">
                                      <p:cBhvr>
                                        <p:cTn id="20" dur="20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randombar(horizontal)">
                                      <p:cBhvr>
                                        <p:cTn id="25" dur="500"/>
                                        <p:tgtEl>
                                          <p:spTgt spid="4"/>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heel(1)">
                                      <p:cBhvr>
                                        <p:cTn id="28"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animBg="1"/>
      <p:bldP spid="17" grpId="0" animBg="1"/>
      <p:bldP spid="2" grpId="0"/>
      <p:bldP spid="4"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クーリング・オフの通知書記載例の図。図に続いてテキストによる詳細。"/>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95536" y="684522"/>
            <a:ext cx="4546118" cy="569680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5" name="ドーナツ 4"/>
          <p:cNvSpPr/>
          <p:nvPr/>
        </p:nvSpPr>
        <p:spPr>
          <a:xfrm>
            <a:off x="413551" y="2442962"/>
            <a:ext cx="3816424" cy="504056"/>
          </a:xfrm>
          <a:prstGeom prst="donut">
            <a:avLst>
              <a:gd name="adj" fmla="val 8954"/>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solidFill>
                <a:prstClr val="black"/>
              </a:solidFill>
            </a:endParaRPr>
          </a:p>
        </p:txBody>
      </p:sp>
      <p:sp>
        <p:nvSpPr>
          <p:cNvPr id="6" name="四角形吹き出し 5"/>
          <p:cNvSpPr/>
          <p:nvPr/>
        </p:nvSpPr>
        <p:spPr>
          <a:xfrm>
            <a:off x="5076056" y="2442204"/>
            <a:ext cx="3888432" cy="3888432"/>
          </a:xfrm>
          <a:prstGeom prst="wedgeRectCallout">
            <a:avLst>
              <a:gd name="adj1" fmla="val -71784"/>
              <a:gd name="adj2" fmla="val -37184"/>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7" name="正方形/長方形 6"/>
          <p:cNvSpPr/>
          <p:nvPr/>
        </p:nvSpPr>
        <p:spPr>
          <a:xfrm>
            <a:off x="5305833" y="2654631"/>
            <a:ext cx="3235180" cy="584775"/>
          </a:xfrm>
          <a:prstGeom prst="rect">
            <a:avLst/>
          </a:prstGeom>
          <a:noFill/>
        </p:spPr>
        <p:txBody>
          <a:bodyPr wrap="none" lIns="91440" tIns="45720" rIns="91440" bIns="45720">
            <a:spAutoFit/>
          </a:bodyPr>
          <a:lstStyle/>
          <a:p>
            <a:pPr algn="ctr"/>
            <a:r>
              <a:rPr lang="ja-JP" altLang="en-US" sz="3200" dirty="0">
                <a:ln w="18415" cmpd="sng">
                  <a:solidFill>
                    <a:srgbClr val="FFFFFF"/>
                  </a:solidFill>
                  <a:prstDash val="solid"/>
                </a:ln>
                <a:solidFill>
                  <a:srgbClr val="FFFFFF"/>
                </a:solidFill>
                <a:effectLst>
                  <a:glow rad="228600">
                    <a:srgbClr val="5BD078">
                      <a:satMod val="175000"/>
                      <a:alpha val="40000"/>
                    </a:srgbClr>
                  </a:glow>
                  <a:outerShdw blurRad="63500" dir="3600000" algn="tl" rotWithShape="0">
                    <a:srgbClr val="000000">
                      <a:alpha val="70000"/>
                    </a:srgbClr>
                  </a:outerShdw>
                </a:effectLst>
                <a:latin typeface="HGP教科書体" pitchFamily="18" charset="-128"/>
                <a:ea typeface="HGP教科書体" pitchFamily="18" charset="-128"/>
              </a:rPr>
              <a:t>クーリングオフ期間</a:t>
            </a:r>
          </a:p>
        </p:txBody>
      </p:sp>
      <p:sp>
        <p:nvSpPr>
          <p:cNvPr id="9" name="テキスト ボックス 8"/>
          <p:cNvSpPr txBox="1"/>
          <p:nvPr/>
        </p:nvSpPr>
        <p:spPr>
          <a:xfrm>
            <a:off x="5113637" y="3239407"/>
            <a:ext cx="4248472" cy="2462213"/>
          </a:xfrm>
          <a:prstGeom prst="rect">
            <a:avLst/>
          </a:prstGeom>
          <a:noFill/>
        </p:spPr>
        <p:txBody>
          <a:bodyPr wrap="square" rtlCol="0">
            <a:spAutoFit/>
          </a:bodyPr>
          <a:lstStyle/>
          <a:p>
            <a:r>
              <a:rPr lang="ja-JP" altLang="en-US" sz="2400" dirty="0">
                <a:solidFill>
                  <a:prstClr val="black"/>
                </a:solidFill>
                <a:latin typeface="HGPｺﾞｼｯｸM" pitchFamily="50" charset="-128"/>
                <a:ea typeface="HGPｺﾞｼｯｸM" pitchFamily="50" charset="-128"/>
              </a:rPr>
              <a:t>連鎖販売</a:t>
            </a:r>
            <a:endParaRPr lang="en-US" altLang="ja-JP" sz="2400" dirty="0">
              <a:solidFill>
                <a:prstClr val="black"/>
              </a:solidFill>
              <a:latin typeface="HGPｺﾞｼｯｸM" pitchFamily="50" charset="-128"/>
              <a:ea typeface="HGPｺﾞｼｯｸM" pitchFamily="50" charset="-128"/>
            </a:endParaRPr>
          </a:p>
          <a:p>
            <a:r>
              <a:rPr lang="ja-JP" altLang="en-US" sz="2400" dirty="0">
                <a:solidFill>
                  <a:prstClr val="black"/>
                </a:solidFill>
                <a:latin typeface="HGPｺﾞｼｯｸM" pitchFamily="50" charset="-128"/>
                <a:ea typeface="HGPｺﾞｼｯｸM" pitchFamily="50" charset="-128"/>
              </a:rPr>
              <a:t>・マルチ商法</a:t>
            </a:r>
            <a:endParaRPr lang="en-US" altLang="ja-JP" sz="2400" dirty="0">
              <a:solidFill>
                <a:prstClr val="black"/>
              </a:solidFill>
              <a:latin typeface="HGPｺﾞｼｯｸM" pitchFamily="50" charset="-128"/>
              <a:ea typeface="HGPｺﾞｼｯｸM" pitchFamily="50" charset="-128"/>
            </a:endParaRPr>
          </a:p>
          <a:p>
            <a:r>
              <a:rPr lang="ja-JP" altLang="en-US" sz="2400" dirty="0">
                <a:solidFill>
                  <a:prstClr val="black"/>
                </a:solidFill>
                <a:latin typeface="HGPｺﾞｼｯｸM" pitchFamily="50" charset="-128"/>
                <a:ea typeface="HGPｺﾞｼｯｸM" pitchFamily="50" charset="-128"/>
              </a:rPr>
              <a:t>・ネットワークビジネス</a:t>
            </a:r>
            <a:endParaRPr lang="en-US" altLang="ja-JP" sz="2400" dirty="0">
              <a:solidFill>
                <a:prstClr val="black"/>
              </a:solidFill>
              <a:latin typeface="HGPｺﾞｼｯｸM" pitchFamily="50" charset="-128"/>
              <a:ea typeface="HGPｺﾞｼｯｸM" pitchFamily="50" charset="-128"/>
            </a:endParaRPr>
          </a:p>
          <a:p>
            <a:endParaRPr lang="en-US" altLang="ja-JP" sz="2400" dirty="0">
              <a:solidFill>
                <a:prstClr val="black"/>
              </a:solidFill>
              <a:latin typeface="HGPｺﾞｼｯｸM" pitchFamily="50" charset="-128"/>
              <a:ea typeface="HGPｺﾞｼｯｸM" pitchFamily="50" charset="-128"/>
            </a:endParaRPr>
          </a:p>
          <a:p>
            <a:r>
              <a:rPr lang="ja-JP" altLang="en-US" sz="4000" dirty="0">
                <a:solidFill>
                  <a:srgbClr val="0070C0"/>
                </a:solidFill>
                <a:latin typeface="HGPｺﾞｼｯｸM" pitchFamily="50" charset="-128"/>
                <a:ea typeface="HGPｺﾞｼｯｸM" pitchFamily="50" charset="-128"/>
              </a:rPr>
              <a:t>→２０日以内！！</a:t>
            </a:r>
            <a:endParaRPr lang="en-US" altLang="ja-JP" sz="4000" dirty="0">
              <a:solidFill>
                <a:srgbClr val="0070C0"/>
              </a:solidFill>
              <a:latin typeface="HGPｺﾞｼｯｸM" pitchFamily="50" charset="-128"/>
              <a:ea typeface="HGPｺﾞｼｯｸM" pitchFamily="50" charset="-128"/>
            </a:endParaRPr>
          </a:p>
          <a:p>
            <a:endParaRPr lang="en-US" altLang="ja-JP" dirty="0">
              <a:solidFill>
                <a:prstClr val="black"/>
              </a:solidFill>
              <a:latin typeface="HGPｺﾞｼｯｸM" pitchFamily="50" charset="-128"/>
              <a:ea typeface="HGPｺﾞｼｯｸM" pitchFamily="50" charset="-128"/>
            </a:endParaRPr>
          </a:p>
        </p:txBody>
      </p:sp>
    </p:spTree>
    <p:extLst>
      <p:ext uri="{BB962C8B-B14F-4D97-AF65-F5344CB8AC3E}">
        <p14:creationId xmlns="" xmlns:p14="http://schemas.microsoft.com/office/powerpoint/2010/main" val="133368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290"/>
            <a:ext cx="7577210" cy="1399032"/>
          </a:xfrm>
        </p:spPr>
        <p:txBody>
          <a:bodyPr>
            <a:normAutofit fontScale="90000"/>
          </a:bodyPr>
          <a:lstStyle/>
          <a:p>
            <a:r>
              <a:rPr kumimoji="1" lang="ja-JP" altLang="en-US" sz="4800" b="1" u="sng" dirty="0" smtClean="0"/>
              <a:t>未成年の購入契約の取り消し</a:t>
            </a:r>
            <a:endParaRPr kumimoji="1" lang="ja-JP" altLang="en-US" sz="4800" b="1" u="sng" dirty="0"/>
          </a:p>
        </p:txBody>
      </p:sp>
      <p:pic>
        <p:nvPicPr>
          <p:cNvPr id="4" name="図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691680" y="1058783"/>
            <a:ext cx="6480720" cy="58283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25804144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323528" y="476672"/>
            <a:ext cx="8534752" cy="6120680"/>
          </a:xfrm>
          <a:prstGeom prst="roundRect">
            <a:avLst/>
          </a:prstGeom>
          <a:solidFill>
            <a:srgbClr val="FFFF00"/>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a:solidFill>
                  <a:prstClr val="black"/>
                </a:solidFill>
                <a:latin typeface="HGPｺﾞｼｯｸE" pitchFamily="50" charset="-128"/>
                <a:ea typeface="HGPｺﾞｼｯｸE" pitchFamily="50" charset="-128"/>
              </a:rPr>
              <a:t>・</a:t>
            </a:r>
            <a:r>
              <a:rPr lang="ja-JP" altLang="en-US" sz="4400" dirty="0">
                <a:solidFill>
                  <a:prstClr val="black"/>
                </a:solidFill>
                <a:latin typeface="HGPｺﾞｼｯｸE" pitchFamily="50" charset="-128"/>
                <a:ea typeface="HGPｺﾞｼｯｸE" pitchFamily="50" charset="-128"/>
              </a:rPr>
              <a:t>自分も</a:t>
            </a:r>
            <a:r>
              <a:rPr lang="ja-JP" altLang="en-US" sz="6000" dirty="0">
                <a:solidFill>
                  <a:prstClr val="black"/>
                </a:solidFill>
                <a:latin typeface="HGPｺﾞｼｯｸE" pitchFamily="50" charset="-128"/>
                <a:ea typeface="HGPｺﾞｼｯｸE" pitchFamily="50" charset="-128"/>
              </a:rPr>
              <a:t>損する</a:t>
            </a:r>
            <a:endParaRPr lang="en-US" altLang="ja-JP" sz="5400" dirty="0">
              <a:solidFill>
                <a:prstClr val="black"/>
              </a:solidFill>
              <a:latin typeface="HGPｺﾞｼｯｸE" pitchFamily="50" charset="-128"/>
              <a:ea typeface="HGPｺﾞｼｯｸE" pitchFamily="50" charset="-128"/>
            </a:endParaRPr>
          </a:p>
          <a:p>
            <a:endParaRPr lang="en-US" altLang="ja-JP" sz="4400" dirty="0">
              <a:solidFill>
                <a:prstClr val="black"/>
              </a:solidFill>
              <a:latin typeface="HGPｺﾞｼｯｸE" pitchFamily="50" charset="-128"/>
              <a:ea typeface="HGPｺﾞｼｯｸE" pitchFamily="50" charset="-128"/>
            </a:endParaRPr>
          </a:p>
          <a:p>
            <a:r>
              <a:rPr lang="ja-JP" altLang="en-US" sz="3600" dirty="0">
                <a:solidFill>
                  <a:prstClr val="black"/>
                </a:solidFill>
                <a:latin typeface="HGPｺﾞｼｯｸE" pitchFamily="50" charset="-128"/>
                <a:ea typeface="HGPｺﾞｼｯｸE" pitchFamily="50" charset="-128"/>
              </a:rPr>
              <a:t>・</a:t>
            </a:r>
            <a:r>
              <a:rPr lang="ja-JP" altLang="en-US" sz="4400" dirty="0">
                <a:solidFill>
                  <a:prstClr val="black"/>
                </a:solidFill>
                <a:latin typeface="HGPｺﾞｼｯｸE" pitchFamily="50" charset="-128"/>
                <a:ea typeface="HGPｺﾞｼｯｸE" pitchFamily="50" charset="-128"/>
              </a:rPr>
              <a:t>友達を</a:t>
            </a:r>
            <a:r>
              <a:rPr lang="ja-JP" altLang="en-US" sz="6000" dirty="0">
                <a:solidFill>
                  <a:prstClr val="black"/>
                </a:solidFill>
                <a:latin typeface="HGPｺﾞｼｯｸE" pitchFamily="50" charset="-128"/>
                <a:ea typeface="HGPｺﾞｼｯｸE" pitchFamily="50" charset="-128"/>
              </a:rPr>
              <a:t>失う</a:t>
            </a:r>
            <a:r>
              <a:rPr lang="ja-JP" altLang="en-US" sz="3600" dirty="0">
                <a:solidFill>
                  <a:prstClr val="black"/>
                </a:solidFill>
                <a:latin typeface="HGPｺﾞｼｯｸE" pitchFamily="50" charset="-128"/>
                <a:ea typeface="HGPｺﾞｼｯｸE" pitchFamily="50" charset="-128"/>
              </a:rPr>
              <a:t>、</a:t>
            </a:r>
            <a:r>
              <a:rPr lang="ja-JP" altLang="en-US" sz="4400" dirty="0">
                <a:solidFill>
                  <a:prstClr val="black"/>
                </a:solidFill>
                <a:latin typeface="HGPｺﾞｼｯｸE" pitchFamily="50" charset="-128"/>
                <a:ea typeface="HGPｺﾞｼｯｸE" pitchFamily="50" charset="-128"/>
              </a:rPr>
              <a:t>人間関係を</a:t>
            </a:r>
            <a:r>
              <a:rPr lang="ja-JP" altLang="en-US" sz="6000" dirty="0">
                <a:solidFill>
                  <a:prstClr val="black"/>
                </a:solidFill>
                <a:latin typeface="HGPｺﾞｼｯｸE" pitchFamily="50" charset="-128"/>
                <a:ea typeface="HGPｺﾞｼｯｸE" pitchFamily="50" charset="-128"/>
              </a:rPr>
              <a:t>壊す</a:t>
            </a:r>
            <a:endParaRPr lang="en-US" altLang="ja-JP" sz="5400" dirty="0">
              <a:solidFill>
                <a:prstClr val="black"/>
              </a:solidFill>
              <a:latin typeface="HGPｺﾞｼｯｸE" pitchFamily="50" charset="-128"/>
              <a:ea typeface="HGPｺﾞｼｯｸE" pitchFamily="50" charset="-128"/>
            </a:endParaRPr>
          </a:p>
          <a:p>
            <a:endParaRPr lang="en-US" altLang="ja-JP" sz="4400" dirty="0">
              <a:solidFill>
                <a:prstClr val="black"/>
              </a:solidFill>
              <a:latin typeface="HGPｺﾞｼｯｸE" pitchFamily="50" charset="-128"/>
              <a:ea typeface="HGPｺﾞｼｯｸE" pitchFamily="50" charset="-128"/>
            </a:endParaRPr>
          </a:p>
          <a:p>
            <a:r>
              <a:rPr lang="ja-JP" altLang="en-US" sz="3600" dirty="0">
                <a:solidFill>
                  <a:prstClr val="black"/>
                </a:solidFill>
                <a:latin typeface="HGPｺﾞｼｯｸE" pitchFamily="50" charset="-128"/>
                <a:ea typeface="HGPｺﾞｼｯｸE" pitchFamily="50" charset="-128"/>
              </a:rPr>
              <a:t>・</a:t>
            </a:r>
            <a:r>
              <a:rPr lang="ja-JP" altLang="en-US" sz="4400" dirty="0">
                <a:solidFill>
                  <a:prstClr val="black"/>
                </a:solidFill>
                <a:latin typeface="HGPｺﾞｼｯｸE" pitchFamily="50" charset="-128"/>
                <a:ea typeface="HGPｺﾞｼｯｸE" pitchFamily="50" charset="-128"/>
              </a:rPr>
              <a:t>自分が</a:t>
            </a:r>
            <a:r>
              <a:rPr lang="ja-JP" altLang="en-US" sz="6000" dirty="0">
                <a:solidFill>
                  <a:prstClr val="black"/>
                </a:solidFill>
                <a:latin typeface="HGPｺﾞｼｯｸE" pitchFamily="50" charset="-128"/>
                <a:ea typeface="HGPｺﾞｼｯｸE" pitchFamily="50" charset="-128"/>
              </a:rPr>
              <a:t>加害者</a:t>
            </a:r>
            <a:r>
              <a:rPr lang="ja-JP" altLang="en-US" sz="4400" dirty="0">
                <a:solidFill>
                  <a:prstClr val="black"/>
                </a:solidFill>
                <a:latin typeface="HGPｺﾞｼｯｸE" pitchFamily="50" charset="-128"/>
                <a:ea typeface="HGPｺﾞｼｯｸE" pitchFamily="50" charset="-128"/>
              </a:rPr>
              <a:t>となる</a:t>
            </a:r>
            <a:endParaRPr lang="en-US" altLang="ja-JP" sz="4400" dirty="0">
              <a:solidFill>
                <a:prstClr val="black"/>
              </a:solidFill>
              <a:latin typeface="HGPｺﾞｼｯｸE" pitchFamily="50" charset="-128"/>
              <a:ea typeface="HGPｺﾞｼｯｸE" pitchFamily="50" charset="-128"/>
            </a:endParaRPr>
          </a:p>
          <a:p>
            <a:endParaRPr lang="en-US" altLang="ja-JP" sz="4000" dirty="0">
              <a:solidFill>
                <a:prstClr val="black"/>
              </a:solidFill>
            </a:endParaRPr>
          </a:p>
        </p:txBody>
      </p:sp>
    </p:spTree>
    <p:extLst>
      <p:ext uri="{BB962C8B-B14F-4D97-AF65-F5344CB8AC3E}">
        <p14:creationId xmlns="" xmlns:p14="http://schemas.microsoft.com/office/powerpoint/2010/main" val="126473530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600" y="0"/>
            <a:ext cx="2880320" cy="1143000"/>
          </a:xfrm>
        </p:spPr>
        <p:txBody>
          <a:bodyPr/>
          <a:lstStyle/>
          <a:p>
            <a:r>
              <a:rPr kumimoji="1" lang="ja-JP" altLang="en-US" dirty="0" smtClean="0"/>
              <a:t>終わりに</a:t>
            </a:r>
            <a:endParaRPr kumimoji="1" lang="ja-JP" altLang="en-US" dirty="0"/>
          </a:p>
        </p:txBody>
      </p:sp>
      <p:sp>
        <p:nvSpPr>
          <p:cNvPr id="3" name="タイトル 1"/>
          <p:cNvSpPr txBox="1">
            <a:spLocks/>
          </p:cNvSpPr>
          <p:nvPr/>
        </p:nvSpPr>
        <p:spPr>
          <a:xfrm>
            <a:off x="1619672" y="1628800"/>
            <a:ext cx="6696744" cy="3600400"/>
          </a:xfrm>
          <a:prstGeom prst="rect">
            <a:avLst/>
          </a:prstGeom>
        </p:spPr>
        <p:txBody>
          <a:bodyPr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9600" b="1" i="0" u="none" strike="noStrike" kern="1200" cap="all" spc="0" normalizeH="0" baseline="0" noProof="0" dirty="0" smtClean="0">
                <a:ln w="28575" cmpd="sng">
                  <a:solidFill>
                    <a:srgbClr val="FFFF00"/>
                  </a:solidFill>
                  <a:prstDash val="solid"/>
                </a:ln>
                <a:solidFill>
                  <a:schemeClr val="bg1">
                    <a:lumMod val="95000"/>
                    <a:lumOff val="5000"/>
                  </a:schemeClr>
                </a:solidFill>
                <a:effectLst>
                  <a:reflection blurRad="12700" stA="28000" endPos="45000" dist="1000" dir="5400000" sy="-100000" algn="bl" rotWithShape="0"/>
                </a:effectLst>
                <a:uLnTx/>
                <a:uFillTx/>
                <a:latin typeface="HGS創英角ﾎﾟｯﾌﾟ体" pitchFamily="50" charset="-128"/>
                <a:ea typeface="HGS創英角ﾎﾟｯﾌﾟ体" pitchFamily="50" charset="-128"/>
                <a:cs typeface="+mj-cs"/>
              </a:rPr>
              <a:t>絶対儲かる</a:t>
            </a:r>
            <a:endParaRPr kumimoji="1" lang="ja-JP" altLang="en-US" sz="9600" b="1" i="0" u="none" strike="noStrike" kern="1200" cap="all" spc="0" normalizeH="0" baseline="0" noProof="0" dirty="0">
              <a:ln w="28575" cmpd="sng">
                <a:solidFill>
                  <a:srgbClr val="FFFF00"/>
                </a:solidFill>
                <a:prstDash val="solid"/>
              </a:ln>
              <a:solidFill>
                <a:schemeClr val="bg1">
                  <a:lumMod val="95000"/>
                  <a:lumOff val="5000"/>
                </a:schemeClr>
              </a:solidFill>
              <a:effectLst>
                <a:reflection blurRad="12700" stA="28000" endPos="45000" dist="1000" dir="5400000" sy="-100000" algn="bl" rotWithShape="0"/>
              </a:effectLst>
              <a:uLnTx/>
              <a:uFillTx/>
              <a:latin typeface="HGS創英角ﾎﾟｯﾌﾟ体" pitchFamily="50" charset="-128"/>
              <a:ea typeface="HGS創英角ﾎﾟｯﾌﾟ体" pitchFamily="50" charset="-128"/>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0"/>
                                        <p:tgtEl>
                                          <p:spTgt spid="3"/>
                                        </p:tgtEl>
                                      </p:cBhvr>
                                    </p:animEffect>
                                    <p:set>
                                      <p:cBhvr>
                                        <p:cTn id="7" dur="1" fill="hold">
                                          <p:stCondLst>
                                            <p:cond delay="4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548471" y="419824"/>
            <a:ext cx="2487613" cy="2225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タイトル 2"/>
          <p:cNvSpPr>
            <a:spLocks noGrp="1"/>
          </p:cNvSpPr>
          <p:nvPr>
            <p:ph type="title"/>
          </p:nvPr>
        </p:nvSpPr>
        <p:spPr>
          <a:xfrm>
            <a:off x="976319" y="339873"/>
            <a:ext cx="8229600" cy="1252728"/>
          </a:xfrm>
        </p:spPr>
        <p:txBody>
          <a:bodyPr>
            <a:normAutofit/>
          </a:bodyPr>
          <a:lstStyle/>
          <a:p>
            <a:r>
              <a:rPr kumimoji="1" lang="ja-JP" altLang="en-US" sz="5400" dirty="0" smtClean="0"/>
              <a:t>マルチ商法とは</a:t>
            </a:r>
            <a:r>
              <a:rPr kumimoji="1" lang="en-US" altLang="ja-JP" sz="5400" dirty="0" smtClean="0"/>
              <a:t>…</a:t>
            </a:r>
            <a:endParaRPr kumimoji="1" lang="ja-JP" altLang="en-US" sz="5400" dirty="0"/>
          </a:p>
        </p:txBody>
      </p:sp>
      <p:cxnSp>
        <p:nvCxnSpPr>
          <p:cNvPr id="14" name="直線矢印コネクタ 13"/>
          <p:cNvCxnSpPr/>
          <p:nvPr/>
        </p:nvCxnSpPr>
        <p:spPr>
          <a:xfrm flipH="1">
            <a:off x="4185248" y="3917030"/>
            <a:ext cx="615684" cy="539811"/>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840691" y="3875802"/>
            <a:ext cx="730631" cy="539811"/>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4826967" y="3884386"/>
            <a:ext cx="0" cy="605101"/>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pic>
        <p:nvPicPr>
          <p:cNvPr id="2050" name="Picture 2" descr="C:\Users\h23405\AppData\Local\Microsoft\Windows\Temporary Internet Files\Content.IE5\AOV1B156\MC900330493[1].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432983" y="4375823"/>
            <a:ext cx="2843574" cy="886328"/>
          </a:xfrm>
          <a:prstGeom prst="rect">
            <a:avLst/>
          </a:prstGeom>
          <a:noFill/>
          <a:extLst>
            <a:ext uri="{909E8E84-426E-40DD-AFC4-6F175D3DCCD1}">
              <a14:hiddenFill xmlns="" xmlns:a14="http://schemas.microsoft.com/office/drawing/2010/main">
                <a:solidFill>
                  <a:srgbClr val="FFFFFF"/>
                </a:solidFill>
              </a14:hiddenFill>
            </a:ext>
          </a:extLst>
        </p:spPr>
      </p:pic>
      <p:pic>
        <p:nvPicPr>
          <p:cNvPr id="2051" name="Picture 3" descr="C:\Users\h23405\AppData\Local\Microsoft\Windows\Temporary Internet Files\Content.IE5\AOV1B156\MC900330493[1].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254360" y="2847860"/>
            <a:ext cx="3126841" cy="974621"/>
          </a:xfrm>
          <a:prstGeom prst="rect">
            <a:avLst/>
          </a:prstGeom>
          <a:noFill/>
          <a:extLst>
            <a:ext uri="{909E8E84-426E-40DD-AFC4-6F175D3DCCD1}">
              <a14:hiddenFill xmlns="" xmlns:a14="http://schemas.microsoft.com/office/drawing/2010/main">
                <a:solidFill>
                  <a:srgbClr val="FFFFFF"/>
                </a:solidFill>
              </a14:hiddenFill>
            </a:ext>
          </a:extLst>
        </p:spPr>
      </p:pic>
      <p:sp>
        <p:nvSpPr>
          <p:cNvPr id="50" name="正方形/長方形 49"/>
          <p:cNvSpPr/>
          <p:nvPr/>
        </p:nvSpPr>
        <p:spPr>
          <a:xfrm>
            <a:off x="3355399" y="2666945"/>
            <a:ext cx="991396" cy="11555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1" name="円/楕円 50"/>
          <p:cNvSpPr/>
          <p:nvPr/>
        </p:nvSpPr>
        <p:spPr>
          <a:xfrm>
            <a:off x="3201886" y="2602131"/>
            <a:ext cx="1034969" cy="11836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2081" name="Picture 33" descr="C:\Users\h23405\AppData\Local\Microsoft\Windows\Temporary Internet Files\Content.IE5\AOV1B156\MC900330493[2].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940152" y="5949280"/>
            <a:ext cx="2089055" cy="651148"/>
          </a:xfrm>
          <a:prstGeom prst="rect">
            <a:avLst/>
          </a:prstGeom>
          <a:noFill/>
          <a:extLst>
            <a:ext uri="{909E8E84-426E-40DD-AFC4-6F175D3DCCD1}">
              <a14:hiddenFill xmlns="" xmlns:a14="http://schemas.microsoft.com/office/drawing/2010/main">
                <a:solidFill>
                  <a:srgbClr val="FFFFFF"/>
                </a:solidFill>
              </a14:hiddenFill>
            </a:ext>
          </a:extLst>
        </p:spPr>
      </p:pic>
      <p:pic>
        <p:nvPicPr>
          <p:cNvPr id="2082" name="Picture 34" descr="C:\Users\h23405\AppData\Local\Microsoft\Windows\Temporary Internet Files\Content.IE5\AOV1B156\MC900330493[2].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851097" y="5949280"/>
            <a:ext cx="2089055" cy="651148"/>
          </a:xfrm>
          <a:prstGeom prst="rect">
            <a:avLst/>
          </a:prstGeom>
          <a:noFill/>
          <a:extLst>
            <a:ext uri="{909E8E84-426E-40DD-AFC4-6F175D3DCCD1}">
              <a14:hiddenFill xmlns="" xmlns:a14="http://schemas.microsoft.com/office/drawing/2010/main">
                <a:solidFill>
                  <a:srgbClr val="FFFFFF"/>
                </a:solidFill>
              </a14:hiddenFill>
            </a:ext>
          </a:extLst>
        </p:spPr>
      </p:pic>
      <p:pic>
        <p:nvPicPr>
          <p:cNvPr id="2083" name="Picture 35" descr="C:\Users\h23405\AppData\Local\Microsoft\Windows\Temporary Internet Files\Content.IE5\AOV1B156\MC900330493[2].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817427" y="5946214"/>
            <a:ext cx="2098891" cy="654214"/>
          </a:xfrm>
          <a:prstGeom prst="rect">
            <a:avLst/>
          </a:prstGeom>
          <a:noFill/>
          <a:extLst>
            <a:ext uri="{909E8E84-426E-40DD-AFC4-6F175D3DCCD1}">
              <a14:hiddenFill xmlns="" xmlns:a14="http://schemas.microsoft.com/office/drawing/2010/main">
                <a:solidFill>
                  <a:srgbClr val="FFFFFF"/>
                </a:solidFill>
              </a14:hiddenFill>
            </a:ext>
          </a:extLst>
        </p:spPr>
      </p:pic>
      <p:cxnSp>
        <p:nvCxnSpPr>
          <p:cNvPr id="2048" name="直線矢印コネクタ 2047"/>
          <p:cNvCxnSpPr/>
          <p:nvPr/>
        </p:nvCxnSpPr>
        <p:spPr>
          <a:xfrm flipH="1">
            <a:off x="2221625" y="5299838"/>
            <a:ext cx="1656182" cy="5171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65" name="直線矢印コネクタ 2064"/>
          <p:cNvCxnSpPr>
            <a:endCxn id="2082" idx="0"/>
          </p:cNvCxnSpPr>
          <p:nvPr/>
        </p:nvCxnSpPr>
        <p:spPr>
          <a:xfrm>
            <a:off x="4895624" y="5368450"/>
            <a:ext cx="1" cy="580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68" name="直線矢印コネクタ 2067"/>
          <p:cNvCxnSpPr/>
          <p:nvPr/>
        </p:nvCxnSpPr>
        <p:spPr>
          <a:xfrm>
            <a:off x="6276557" y="5335893"/>
            <a:ext cx="1403440" cy="5838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4" name="直線矢印コネクタ 2073"/>
          <p:cNvCxnSpPr/>
          <p:nvPr/>
        </p:nvCxnSpPr>
        <p:spPr>
          <a:xfrm flipH="1">
            <a:off x="3644215" y="5335893"/>
            <a:ext cx="848875" cy="586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9" name="直線矢印コネクタ 2078"/>
          <p:cNvCxnSpPr/>
          <p:nvPr/>
        </p:nvCxnSpPr>
        <p:spPr>
          <a:xfrm>
            <a:off x="5479057" y="5338961"/>
            <a:ext cx="740908"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95" name="直線矢印コネクタ 2094"/>
          <p:cNvCxnSpPr/>
          <p:nvPr/>
        </p:nvCxnSpPr>
        <p:spPr>
          <a:xfrm flipH="1">
            <a:off x="2908178" y="5299838"/>
            <a:ext cx="1160474"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03" name="直線矢印コネクタ 2102"/>
          <p:cNvCxnSpPr/>
          <p:nvPr/>
        </p:nvCxnSpPr>
        <p:spPr>
          <a:xfrm flipH="1">
            <a:off x="4346795" y="5335894"/>
            <a:ext cx="310152" cy="586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07" name="直線矢印コネクタ 2106"/>
          <p:cNvCxnSpPr/>
          <p:nvPr/>
        </p:nvCxnSpPr>
        <p:spPr>
          <a:xfrm>
            <a:off x="5940152" y="5362318"/>
            <a:ext cx="910649"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09" name="直線矢印コネクタ 2108"/>
          <p:cNvCxnSpPr/>
          <p:nvPr/>
        </p:nvCxnSpPr>
        <p:spPr>
          <a:xfrm>
            <a:off x="5109422" y="5338961"/>
            <a:ext cx="365316"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5292080" y="2742524"/>
            <a:ext cx="1542458" cy="1174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5" name="Picture 2" descr="C:\Users\h23405\AppData\Local\Microsoft\Windows\Temporary Internet Files\Content.IE5\NTHV2HAN\MC900432659[1].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568173" y="2745500"/>
            <a:ext cx="499213" cy="499213"/>
          </a:xfrm>
          <a:prstGeom prst="rect">
            <a:avLst/>
          </a:prstGeom>
          <a:noFill/>
          <a:extLst>
            <a:ext uri="{909E8E84-426E-40DD-AFC4-6F175D3DCCD1}">
              <a14:hiddenFill xmlns="" xmlns:a14="http://schemas.microsoft.com/office/drawing/2010/main">
                <a:solidFill>
                  <a:srgbClr val="FFFFFF"/>
                </a:solidFill>
              </a14:hiddenFill>
            </a:ext>
          </a:extLst>
        </p:spPr>
      </p:pic>
      <p:sp>
        <p:nvSpPr>
          <p:cNvPr id="6" name="正方形/長方形 5"/>
          <p:cNvSpPr/>
          <p:nvPr/>
        </p:nvSpPr>
        <p:spPr>
          <a:xfrm>
            <a:off x="755165" y="1338136"/>
            <a:ext cx="8280920" cy="1446550"/>
          </a:xfrm>
          <a:prstGeom prst="rect">
            <a:avLst/>
          </a:prstGeom>
        </p:spPr>
        <p:txBody>
          <a:bodyPr wrap="square">
            <a:spAutoFit/>
          </a:bodyPr>
          <a:lstStyle/>
          <a:p>
            <a:pPr lvl="0">
              <a:spcBef>
                <a:spcPts val="600"/>
              </a:spcBef>
              <a:buClr>
                <a:srgbClr val="0F6FC6"/>
              </a:buClr>
              <a:buSzPct val="80000"/>
            </a:pPr>
            <a:r>
              <a:rPr lang="ja-JP" altLang="en-US" sz="4400" dirty="0">
                <a:solidFill>
                  <a:prstClr val="black"/>
                </a:solidFill>
              </a:rPr>
              <a:t>「特定商取引法」で「連鎖販売取引」として規制されている販売方法。</a:t>
            </a:r>
          </a:p>
        </p:txBody>
      </p:sp>
    </p:spTree>
    <p:extLst>
      <p:ext uri="{BB962C8B-B14F-4D97-AF65-F5344CB8AC3E}">
        <p14:creationId xmlns="" xmlns:p14="http://schemas.microsoft.com/office/powerpoint/2010/main" val="10465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2051"/>
                                        </p:tgtEl>
                                        <p:attrNameLst>
                                          <p:attrName>r</p:attrName>
                                        </p:attrNameLst>
                                      </p:cBhvr>
                                    </p:animRot>
                                    <p:animRot by="-240000">
                                      <p:cBhvr>
                                        <p:cTn id="7" dur="200" fill="hold">
                                          <p:stCondLst>
                                            <p:cond delay="200"/>
                                          </p:stCondLst>
                                        </p:cTn>
                                        <p:tgtEl>
                                          <p:spTgt spid="2051"/>
                                        </p:tgtEl>
                                        <p:attrNameLst>
                                          <p:attrName>r</p:attrName>
                                        </p:attrNameLst>
                                      </p:cBhvr>
                                    </p:animRot>
                                    <p:animRot by="240000">
                                      <p:cBhvr>
                                        <p:cTn id="8" dur="200" fill="hold">
                                          <p:stCondLst>
                                            <p:cond delay="400"/>
                                          </p:stCondLst>
                                        </p:cTn>
                                        <p:tgtEl>
                                          <p:spTgt spid="2051"/>
                                        </p:tgtEl>
                                        <p:attrNameLst>
                                          <p:attrName>r</p:attrName>
                                        </p:attrNameLst>
                                      </p:cBhvr>
                                    </p:animRot>
                                    <p:animRot by="-240000">
                                      <p:cBhvr>
                                        <p:cTn id="9" dur="200" fill="hold">
                                          <p:stCondLst>
                                            <p:cond delay="600"/>
                                          </p:stCondLst>
                                        </p:cTn>
                                        <p:tgtEl>
                                          <p:spTgt spid="2051"/>
                                        </p:tgtEl>
                                        <p:attrNameLst>
                                          <p:attrName>r</p:attrName>
                                        </p:attrNameLst>
                                      </p:cBhvr>
                                    </p:animRot>
                                    <p:animRot by="120000">
                                      <p:cBhvr>
                                        <p:cTn id="10" dur="200" fill="hold">
                                          <p:stCondLst>
                                            <p:cond delay="800"/>
                                          </p:stCondLst>
                                        </p:cTn>
                                        <p:tgtEl>
                                          <p:spTgt spid="2051"/>
                                        </p:tgtEl>
                                        <p:attrNameLst>
                                          <p:attrName>r</p:attrName>
                                        </p:attrNameLst>
                                      </p:cBhvr>
                                    </p:animRot>
                                  </p:childTnLst>
                                </p:cTn>
                              </p:par>
                              <p:par>
                                <p:cTn id="11" presetID="32" presetClass="emph" presetSubtype="0" fill="hold" grpId="0" nodeType="withEffect">
                                  <p:stCondLst>
                                    <p:cond delay="0"/>
                                  </p:stCondLst>
                                  <p:childTnLst>
                                    <p:animRot by="120000">
                                      <p:cBhvr>
                                        <p:cTn id="12" dur="100" fill="hold">
                                          <p:stCondLst>
                                            <p:cond delay="0"/>
                                          </p:stCondLst>
                                        </p:cTn>
                                        <p:tgtEl>
                                          <p:spTgt spid="51"/>
                                        </p:tgtEl>
                                        <p:attrNameLst>
                                          <p:attrName>r</p:attrName>
                                        </p:attrNameLst>
                                      </p:cBhvr>
                                    </p:animRot>
                                    <p:animRot by="-240000">
                                      <p:cBhvr>
                                        <p:cTn id="13" dur="200" fill="hold">
                                          <p:stCondLst>
                                            <p:cond delay="200"/>
                                          </p:stCondLst>
                                        </p:cTn>
                                        <p:tgtEl>
                                          <p:spTgt spid="51"/>
                                        </p:tgtEl>
                                        <p:attrNameLst>
                                          <p:attrName>r</p:attrName>
                                        </p:attrNameLst>
                                      </p:cBhvr>
                                    </p:animRot>
                                    <p:animRot by="240000">
                                      <p:cBhvr>
                                        <p:cTn id="14" dur="200" fill="hold">
                                          <p:stCondLst>
                                            <p:cond delay="400"/>
                                          </p:stCondLst>
                                        </p:cTn>
                                        <p:tgtEl>
                                          <p:spTgt spid="51"/>
                                        </p:tgtEl>
                                        <p:attrNameLst>
                                          <p:attrName>r</p:attrName>
                                        </p:attrNameLst>
                                      </p:cBhvr>
                                    </p:animRot>
                                    <p:animRot by="-240000">
                                      <p:cBhvr>
                                        <p:cTn id="15" dur="200" fill="hold">
                                          <p:stCondLst>
                                            <p:cond delay="600"/>
                                          </p:stCondLst>
                                        </p:cTn>
                                        <p:tgtEl>
                                          <p:spTgt spid="51"/>
                                        </p:tgtEl>
                                        <p:attrNameLst>
                                          <p:attrName>r</p:attrName>
                                        </p:attrNameLst>
                                      </p:cBhvr>
                                    </p:animRot>
                                    <p:animRot by="120000">
                                      <p:cBhvr>
                                        <p:cTn id="16" dur="200" fill="hold">
                                          <p:stCondLst>
                                            <p:cond delay="800"/>
                                          </p:stCondLst>
                                        </p:cTn>
                                        <p:tgtEl>
                                          <p:spTgt spid="51"/>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500"/>
                                        <p:tgtEl>
                                          <p:spTgt spid="16"/>
                                        </p:tgtEl>
                                      </p:cBhvr>
                                    </p:animEffect>
                                  </p:childTnLst>
                                </p:cTn>
                              </p:par>
                              <p:par>
                                <p:cTn id="22" presetID="22" presetClass="entr" presetSubtype="1"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up)">
                                      <p:cBhvr>
                                        <p:cTn id="24" dur="500"/>
                                        <p:tgtEl>
                                          <p:spTgt spid="14"/>
                                        </p:tgtEl>
                                      </p:cBhvr>
                                    </p:animEffect>
                                  </p:childTnLst>
                                </p:cTn>
                              </p:par>
                              <p:par>
                                <p:cTn id="25" presetID="22" presetClass="entr" presetSubtype="1"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up)">
                                      <p:cBhvr>
                                        <p:cTn id="27" dur="500"/>
                                        <p:tgtEl>
                                          <p:spTgt spid="20"/>
                                        </p:tgtEl>
                                      </p:cBhvr>
                                    </p:animEffect>
                                  </p:childTnLst>
                                </p:cTn>
                              </p:par>
                              <p:par>
                                <p:cTn id="28" presetID="22" presetClass="entr" presetSubtype="1" fill="hold" nodeType="withEffect">
                                  <p:stCondLst>
                                    <p:cond delay="0"/>
                                  </p:stCondLst>
                                  <p:childTnLst>
                                    <p:set>
                                      <p:cBhvr>
                                        <p:cTn id="29" dur="1" fill="hold">
                                          <p:stCondLst>
                                            <p:cond delay="0"/>
                                          </p:stCondLst>
                                        </p:cTn>
                                        <p:tgtEl>
                                          <p:spTgt spid="2050"/>
                                        </p:tgtEl>
                                        <p:attrNameLst>
                                          <p:attrName>style.visibility</p:attrName>
                                        </p:attrNameLst>
                                      </p:cBhvr>
                                      <p:to>
                                        <p:strVal val="visible"/>
                                      </p:to>
                                    </p:set>
                                    <p:animEffect transition="in" filter="wipe(up)">
                                      <p:cBhvr>
                                        <p:cTn id="30" dur="500"/>
                                        <p:tgtEl>
                                          <p:spTgt spid="205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2048"/>
                                        </p:tgtEl>
                                        <p:attrNameLst>
                                          <p:attrName>style.visibility</p:attrName>
                                        </p:attrNameLst>
                                      </p:cBhvr>
                                      <p:to>
                                        <p:strVal val="visible"/>
                                      </p:to>
                                    </p:set>
                                    <p:animEffect transition="in" filter="wipe(up)">
                                      <p:cBhvr>
                                        <p:cTn id="35" dur="500"/>
                                        <p:tgtEl>
                                          <p:spTgt spid="2048"/>
                                        </p:tgtEl>
                                      </p:cBhvr>
                                    </p:animEffect>
                                  </p:childTnLst>
                                </p:cTn>
                              </p:par>
                              <p:par>
                                <p:cTn id="36" presetID="22" presetClass="entr" presetSubtype="1" fill="hold" nodeType="withEffect">
                                  <p:stCondLst>
                                    <p:cond delay="0"/>
                                  </p:stCondLst>
                                  <p:childTnLst>
                                    <p:set>
                                      <p:cBhvr>
                                        <p:cTn id="37" dur="1" fill="hold">
                                          <p:stCondLst>
                                            <p:cond delay="0"/>
                                          </p:stCondLst>
                                        </p:cTn>
                                        <p:tgtEl>
                                          <p:spTgt spid="2095"/>
                                        </p:tgtEl>
                                        <p:attrNameLst>
                                          <p:attrName>style.visibility</p:attrName>
                                        </p:attrNameLst>
                                      </p:cBhvr>
                                      <p:to>
                                        <p:strVal val="visible"/>
                                      </p:to>
                                    </p:set>
                                    <p:animEffect transition="in" filter="wipe(up)">
                                      <p:cBhvr>
                                        <p:cTn id="38" dur="500"/>
                                        <p:tgtEl>
                                          <p:spTgt spid="2095"/>
                                        </p:tgtEl>
                                      </p:cBhvr>
                                    </p:animEffect>
                                  </p:childTnLst>
                                </p:cTn>
                              </p:par>
                              <p:par>
                                <p:cTn id="39" presetID="22" presetClass="entr" presetSubtype="1" fill="hold" nodeType="withEffect">
                                  <p:stCondLst>
                                    <p:cond delay="0"/>
                                  </p:stCondLst>
                                  <p:childTnLst>
                                    <p:set>
                                      <p:cBhvr>
                                        <p:cTn id="40" dur="1" fill="hold">
                                          <p:stCondLst>
                                            <p:cond delay="0"/>
                                          </p:stCondLst>
                                        </p:cTn>
                                        <p:tgtEl>
                                          <p:spTgt spid="2074"/>
                                        </p:tgtEl>
                                        <p:attrNameLst>
                                          <p:attrName>style.visibility</p:attrName>
                                        </p:attrNameLst>
                                      </p:cBhvr>
                                      <p:to>
                                        <p:strVal val="visible"/>
                                      </p:to>
                                    </p:set>
                                    <p:animEffect transition="in" filter="wipe(up)">
                                      <p:cBhvr>
                                        <p:cTn id="41" dur="500"/>
                                        <p:tgtEl>
                                          <p:spTgt spid="2074"/>
                                        </p:tgtEl>
                                      </p:cBhvr>
                                    </p:animEffect>
                                  </p:childTnLst>
                                </p:cTn>
                              </p:par>
                              <p:par>
                                <p:cTn id="42" presetID="22" presetClass="entr" presetSubtype="1" fill="hold" nodeType="withEffect">
                                  <p:stCondLst>
                                    <p:cond delay="0"/>
                                  </p:stCondLst>
                                  <p:childTnLst>
                                    <p:set>
                                      <p:cBhvr>
                                        <p:cTn id="43" dur="1" fill="hold">
                                          <p:stCondLst>
                                            <p:cond delay="0"/>
                                          </p:stCondLst>
                                        </p:cTn>
                                        <p:tgtEl>
                                          <p:spTgt spid="2103"/>
                                        </p:tgtEl>
                                        <p:attrNameLst>
                                          <p:attrName>style.visibility</p:attrName>
                                        </p:attrNameLst>
                                      </p:cBhvr>
                                      <p:to>
                                        <p:strVal val="visible"/>
                                      </p:to>
                                    </p:set>
                                    <p:animEffect transition="in" filter="wipe(up)">
                                      <p:cBhvr>
                                        <p:cTn id="44" dur="500"/>
                                        <p:tgtEl>
                                          <p:spTgt spid="2103"/>
                                        </p:tgtEl>
                                      </p:cBhvr>
                                    </p:animEffect>
                                  </p:childTnLst>
                                </p:cTn>
                              </p:par>
                              <p:par>
                                <p:cTn id="45" presetID="22" presetClass="entr" presetSubtype="1" fill="hold" nodeType="withEffect">
                                  <p:stCondLst>
                                    <p:cond delay="0"/>
                                  </p:stCondLst>
                                  <p:childTnLst>
                                    <p:set>
                                      <p:cBhvr>
                                        <p:cTn id="46" dur="1" fill="hold">
                                          <p:stCondLst>
                                            <p:cond delay="0"/>
                                          </p:stCondLst>
                                        </p:cTn>
                                        <p:tgtEl>
                                          <p:spTgt spid="2065"/>
                                        </p:tgtEl>
                                        <p:attrNameLst>
                                          <p:attrName>style.visibility</p:attrName>
                                        </p:attrNameLst>
                                      </p:cBhvr>
                                      <p:to>
                                        <p:strVal val="visible"/>
                                      </p:to>
                                    </p:set>
                                    <p:animEffect transition="in" filter="wipe(up)">
                                      <p:cBhvr>
                                        <p:cTn id="47" dur="500"/>
                                        <p:tgtEl>
                                          <p:spTgt spid="2065"/>
                                        </p:tgtEl>
                                      </p:cBhvr>
                                    </p:animEffect>
                                  </p:childTnLst>
                                </p:cTn>
                              </p:par>
                              <p:par>
                                <p:cTn id="48" presetID="22" presetClass="entr" presetSubtype="1" fill="hold" nodeType="withEffect">
                                  <p:stCondLst>
                                    <p:cond delay="0"/>
                                  </p:stCondLst>
                                  <p:childTnLst>
                                    <p:set>
                                      <p:cBhvr>
                                        <p:cTn id="49" dur="1" fill="hold">
                                          <p:stCondLst>
                                            <p:cond delay="0"/>
                                          </p:stCondLst>
                                        </p:cTn>
                                        <p:tgtEl>
                                          <p:spTgt spid="2109"/>
                                        </p:tgtEl>
                                        <p:attrNameLst>
                                          <p:attrName>style.visibility</p:attrName>
                                        </p:attrNameLst>
                                      </p:cBhvr>
                                      <p:to>
                                        <p:strVal val="visible"/>
                                      </p:to>
                                    </p:set>
                                    <p:animEffect transition="in" filter="wipe(up)">
                                      <p:cBhvr>
                                        <p:cTn id="50" dur="500"/>
                                        <p:tgtEl>
                                          <p:spTgt spid="2109"/>
                                        </p:tgtEl>
                                      </p:cBhvr>
                                    </p:animEffect>
                                  </p:childTnLst>
                                </p:cTn>
                              </p:par>
                              <p:par>
                                <p:cTn id="51" presetID="22" presetClass="entr" presetSubtype="1" fill="hold" nodeType="withEffect">
                                  <p:stCondLst>
                                    <p:cond delay="0"/>
                                  </p:stCondLst>
                                  <p:childTnLst>
                                    <p:set>
                                      <p:cBhvr>
                                        <p:cTn id="52" dur="1" fill="hold">
                                          <p:stCondLst>
                                            <p:cond delay="0"/>
                                          </p:stCondLst>
                                        </p:cTn>
                                        <p:tgtEl>
                                          <p:spTgt spid="2079"/>
                                        </p:tgtEl>
                                        <p:attrNameLst>
                                          <p:attrName>style.visibility</p:attrName>
                                        </p:attrNameLst>
                                      </p:cBhvr>
                                      <p:to>
                                        <p:strVal val="visible"/>
                                      </p:to>
                                    </p:set>
                                    <p:animEffect transition="in" filter="wipe(up)">
                                      <p:cBhvr>
                                        <p:cTn id="53" dur="500"/>
                                        <p:tgtEl>
                                          <p:spTgt spid="2079"/>
                                        </p:tgtEl>
                                      </p:cBhvr>
                                    </p:animEffect>
                                  </p:childTnLst>
                                </p:cTn>
                              </p:par>
                              <p:par>
                                <p:cTn id="54" presetID="22" presetClass="entr" presetSubtype="1" fill="hold" nodeType="withEffect">
                                  <p:stCondLst>
                                    <p:cond delay="0"/>
                                  </p:stCondLst>
                                  <p:childTnLst>
                                    <p:set>
                                      <p:cBhvr>
                                        <p:cTn id="55" dur="1" fill="hold">
                                          <p:stCondLst>
                                            <p:cond delay="0"/>
                                          </p:stCondLst>
                                        </p:cTn>
                                        <p:tgtEl>
                                          <p:spTgt spid="2107"/>
                                        </p:tgtEl>
                                        <p:attrNameLst>
                                          <p:attrName>style.visibility</p:attrName>
                                        </p:attrNameLst>
                                      </p:cBhvr>
                                      <p:to>
                                        <p:strVal val="visible"/>
                                      </p:to>
                                    </p:set>
                                    <p:animEffect transition="in" filter="wipe(up)">
                                      <p:cBhvr>
                                        <p:cTn id="56" dur="500"/>
                                        <p:tgtEl>
                                          <p:spTgt spid="2107"/>
                                        </p:tgtEl>
                                      </p:cBhvr>
                                    </p:animEffect>
                                  </p:childTnLst>
                                </p:cTn>
                              </p:par>
                              <p:par>
                                <p:cTn id="57" presetID="22" presetClass="entr" presetSubtype="1" fill="hold" nodeType="withEffect">
                                  <p:stCondLst>
                                    <p:cond delay="0"/>
                                  </p:stCondLst>
                                  <p:childTnLst>
                                    <p:set>
                                      <p:cBhvr>
                                        <p:cTn id="58" dur="1" fill="hold">
                                          <p:stCondLst>
                                            <p:cond delay="0"/>
                                          </p:stCondLst>
                                        </p:cTn>
                                        <p:tgtEl>
                                          <p:spTgt spid="2068"/>
                                        </p:tgtEl>
                                        <p:attrNameLst>
                                          <p:attrName>style.visibility</p:attrName>
                                        </p:attrNameLst>
                                      </p:cBhvr>
                                      <p:to>
                                        <p:strVal val="visible"/>
                                      </p:to>
                                    </p:set>
                                    <p:animEffect transition="in" filter="wipe(up)">
                                      <p:cBhvr>
                                        <p:cTn id="59" dur="500"/>
                                        <p:tgtEl>
                                          <p:spTgt spid="2068"/>
                                        </p:tgtEl>
                                      </p:cBhvr>
                                    </p:animEffect>
                                  </p:childTnLst>
                                </p:cTn>
                              </p:par>
                              <p:par>
                                <p:cTn id="60" presetID="22" presetClass="entr" presetSubtype="1" fill="hold" nodeType="withEffect">
                                  <p:stCondLst>
                                    <p:cond delay="0"/>
                                  </p:stCondLst>
                                  <p:childTnLst>
                                    <p:set>
                                      <p:cBhvr>
                                        <p:cTn id="61" dur="1" fill="hold">
                                          <p:stCondLst>
                                            <p:cond delay="0"/>
                                          </p:stCondLst>
                                        </p:cTn>
                                        <p:tgtEl>
                                          <p:spTgt spid="2083"/>
                                        </p:tgtEl>
                                        <p:attrNameLst>
                                          <p:attrName>style.visibility</p:attrName>
                                        </p:attrNameLst>
                                      </p:cBhvr>
                                      <p:to>
                                        <p:strVal val="visible"/>
                                      </p:to>
                                    </p:set>
                                    <p:animEffect transition="in" filter="wipe(up)">
                                      <p:cBhvr>
                                        <p:cTn id="62" dur="500"/>
                                        <p:tgtEl>
                                          <p:spTgt spid="2083"/>
                                        </p:tgtEl>
                                      </p:cBhvr>
                                    </p:animEffect>
                                  </p:childTnLst>
                                </p:cTn>
                              </p:par>
                              <p:par>
                                <p:cTn id="63" presetID="22" presetClass="entr" presetSubtype="1" fill="hold" nodeType="withEffect">
                                  <p:stCondLst>
                                    <p:cond delay="0"/>
                                  </p:stCondLst>
                                  <p:childTnLst>
                                    <p:set>
                                      <p:cBhvr>
                                        <p:cTn id="64" dur="1" fill="hold">
                                          <p:stCondLst>
                                            <p:cond delay="0"/>
                                          </p:stCondLst>
                                        </p:cTn>
                                        <p:tgtEl>
                                          <p:spTgt spid="2082"/>
                                        </p:tgtEl>
                                        <p:attrNameLst>
                                          <p:attrName>style.visibility</p:attrName>
                                        </p:attrNameLst>
                                      </p:cBhvr>
                                      <p:to>
                                        <p:strVal val="visible"/>
                                      </p:to>
                                    </p:set>
                                    <p:animEffect transition="in" filter="wipe(up)">
                                      <p:cBhvr>
                                        <p:cTn id="65" dur="500"/>
                                        <p:tgtEl>
                                          <p:spTgt spid="2082"/>
                                        </p:tgtEl>
                                      </p:cBhvr>
                                    </p:animEffect>
                                  </p:childTnLst>
                                </p:cTn>
                              </p:par>
                              <p:par>
                                <p:cTn id="66" presetID="22" presetClass="entr" presetSubtype="1" fill="hold" nodeType="withEffect">
                                  <p:stCondLst>
                                    <p:cond delay="0"/>
                                  </p:stCondLst>
                                  <p:childTnLst>
                                    <p:set>
                                      <p:cBhvr>
                                        <p:cTn id="67" dur="1" fill="hold">
                                          <p:stCondLst>
                                            <p:cond delay="0"/>
                                          </p:stCondLst>
                                        </p:cTn>
                                        <p:tgtEl>
                                          <p:spTgt spid="2081"/>
                                        </p:tgtEl>
                                        <p:attrNameLst>
                                          <p:attrName>style.visibility</p:attrName>
                                        </p:attrNameLst>
                                      </p:cBhvr>
                                      <p:to>
                                        <p:strVal val="visible"/>
                                      </p:to>
                                    </p:set>
                                    <p:animEffect transition="in" filter="wipe(up)">
                                      <p:cBhvr>
                                        <p:cTn id="68" dur="500"/>
                                        <p:tgtEl>
                                          <p:spTgt spid="2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976319" y="339873"/>
            <a:ext cx="8229600" cy="1252728"/>
          </a:xfrm>
        </p:spPr>
        <p:txBody>
          <a:bodyPr>
            <a:normAutofit/>
          </a:bodyPr>
          <a:lstStyle/>
          <a:p>
            <a:r>
              <a:rPr kumimoji="1" lang="ja-JP" altLang="en-US" sz="5400" dirty="0" smtClean="0"/>
              <a:t>無限連鎖講</a:t>
            </a:r>
            <a:endParaRPr kumimoji="1" lang="ja-JP" altLang="en-US" sz="5400" dirty="0"/>
          </a:p>
        </p:txBody>
      </p:sp>
      <p:sp>
        <p:nvSpPr>
          <p:cNvPr id="2" name="コンテンツ プレースホルダー 1"/>
          <p:cNvSpPr>
            <a:spLocks noGrp="1"/>
          </p:cNvSpPr>
          <p:nvPr>
            <p:ph idx="1"/>
          </p:nvPr>
        </p:nvSpPr>
        <p:spPr>
          <a:xfrm>
            <a:off x="1011404" y="1482930"/>
            <a:ext cx="4464496" cy="792088"/>
          </a:xfrm>
        </p:spPr>
        <p:txBody>
          <a:bodyPr>
            <a:normAutofit/>
          </a:bodyPr>
          <a:lstStyle/>
          <a:p>
            <a:pPr marL="0" indent="0">
              <a:buNone/>
            </a:pPr>
            <a:r>
              <a:rPr kumimoji="1" lang="ja-JP" altLang="en-US" sz="4400" dirty="0" smtClean="0"/>
              <a:t>別名　ねずみ講</a:t>
            </a:r>
            <a:endParaRPr kumimoji="1" lang="ja-JP" altLang="en-US" sz="4400" dirty="0"/>
          </a:p>
        </p:txBody>
      </p:sp>
      <p:sp>
        <p:nvSpPr>
          <p:cNvPr id="4" name="テキスト ボックス 3"/>
          <p:cNvSpPr txBox="1"/>
          <p:nvPr/>
        </p:nvSpPr>
        <p:spPr>
          <a:xfrm rot="847355">
            <a:off x="5693654" y="546856"/>
            <a:ext cx="2605992" cy="1446550"/>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800" dirty="0">
                <a:solidFill>
                  <a:srgbClr val="FF0000"/>
                </a:solidFill>
              </a:rPr>
              <a:t>違反</a:t>
            </a:r>
          </a:p>
        </p:txBody>
      </p:sp>
      <p:cxnSp>
        <p:nvCxnSpPr>
          <p:cNvPr id="14" name="直線矢印コネクタ 13"/>
          <p:cNvCxnSpPr/>
          <p:nvPr/>
        </p:nvCxnSpPr>
        <p:spPr>
          <a:xfrm flipH="1">
            <a:off x="2276093" y="3681277"/>
            <a:ext cx="615684" cy="539811"/>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915890" y="3681277"/>
            <a:ext cx="730631" cy="539811"/>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915890" y="3681277"/>
            <a:ext cx="0" cy="605101"/>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sp>
        <p:nvSpPr>
          <p:cNvPr id="40" name="右カーブ矢印 39"/>
          <p:cNvSpPr/>
          <p:nvPr/>
        </p:nvSpPr>
        <p:spPr>
          <a:xfrm rot="9450206">
            <a:off x="5467602" y="2596623"/>
            <a:ext cx="1075543" cy="3562507"/>
          </a:xfrm>
          <a:prstGeom prst="curvedRightArrow">
            <a:avLst>
              <a:gd name="adj1" fmla="val 11336"/>
              <a:gd name="adj2" fmla="val 25210"/>
              <a:gd name="adj3" fmla="val 39433"/>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41" name="右カーブ矢印 40"/>
          <p:cNvSpPr/>
          <p:nvPr/>
        </p:nvSpPr>
        <p:spPr>
          <a:xfrm rot="8712267">
            <a:off x="5479571" y="4167816"/>
            <a:ext cx="711564" cy="2040973"/>
          </a:xfrm>
          <a:prstGeom prst="curvedRightArrow">
            <a:avLst>
              <a:gd name="adj1" fmla="val 13865"/>
              <a:gd name="adj2" fmla="val 41483"/>
              <a:gd name="adj3" fmla="val 53678"/>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ja-JP" altLang="en-US">
              <a:solidFill>
                <a:prstClr val="black"/>
              </a:solidFill>
            </a:endParaRPr>
          </a:p>
        </p:txBody>
      </p:sp>
      <p:pic>
        <p:nvPicPr>
          <p:cNvPr id="2050" name="Picture 2" descr="C:\Users\h23405\AppData\Local\Microsoft\Windows\Temporary Internet Files\Content.IE5\AOV1B156\MC900330493[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72443" y="4221088"/>
            <a:ext cx="2843574" cy="886328"/>
          </a:xfrm>
          <a:prstGeom prst="rect">
            <a:avLst/>
          </a:prstGeom>
          <a:noFill/>
          <a:extLst>
            <a:ext uri="{909E8E84-426E-40DD-AFC4-6F175D3DCCD1}">
              <a14:hiddenFill xmlns="" xmlns:a14="http://schemas.microsoft.com/office/drawing/2010/main">
                <a:solidFill>
                  <a:srgbClr val="FFFFFF"/>
                </a:solidFill>
              </a14:hiddenFill>
            </a:ext>
          </a:extLst>
        </p:spPr>
      </p:pic>
      <p:pic>
        <p:nvPicPr>
          <p:cNvPr id="2051" name="Picture 3" descr="C:\Users\h23405\AppData\Local\Microsoft\Windows\Temporary Internet Files\Content.IE5\AOV1B156\MC900330493[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52469" y="2706656"/>
            <a:ext cx="3126841" cy="974621"/>
          </a:xfrm>
          <a:prstGeom prst="rect">
            <a:avLst/>
          </a:prstGeom>
          <a:noFill/>
          <a:extLst>
            <a:ext uri="{909E8E84-426E-40DD-AFC4-6F175D3DCCD1}">
              <a14:hiddenFill xmlns="" xmlns:a14="http://schemas.microsoft.com/office/drawing/2010/main">
                <a:solidFill>
                  <a:srgbClr val="FFFFFF"/>
                </a:solidFill>
              </a14:hiddenFill>
            </a:ext>
          </a:extLst>
        </p:spPr>
      </p:pic>
      <p:sp>
        <p:nvSpPr>
          <p:cNvPr id="50" name="正方形/長方形 49"/>
          <p:cNvSpPr/>
          <p:nvPr/>
        </p:nvSpPr>
        <p:spPr>
          <a:xfrm>
            <a:off x="3525304" y="2832849"/>
            <a:ext cx="991396" cy="11555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1" name="円/楕円 50"/>
          <p:cNvSpPr/>
          <p:nvPr/>
        </p:nvSpPr>
        <p:spPr>
          <a:xfrm>
            <a:off x="3348574" y="2602131"/>
            <a:ext cx="1034969" cy="11836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2081" name="Picture 33" descr="C:\Users\h23405\AppData\Local\Microsoft\Windows\Temporary Internet Files\Content.IE5\AOV1B156\MC900330493[2].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916318" y="5772198"/>
            <a:ext cx="2089055" cy="651148"/>
          </a:xfrm>
          <a:prstGeom prst="rect">
            <a:avLst/>
          </a:prstGeom>
          <a:noFill/>
          <a:extLst>
            <a:ext uri="{909E8E84-426E-40DD-AFC4-6F175D3DCCD1}">
              <a14:hiddenFill xmlns="" xmlns:a14="http://schemas.microsoft.com/office/drawing/2010/main">
                <a:solidFill>
                  <a:srgbClr val="FFFFFF"/>
                </a:solidFill>
              </a14:hiddenFill>
            </a:ext>
          </a:extLst>
        </p:spPr>
      </p:pic>
      <p:pic>
        <p:nvPicPr>
          <p:cNvPr id="2082" name="Picture 34" descr="C:\Users\h23405\AppData\Local\Microsoft\Windows\Temporary Internet Files\Content.IE5\AOV1B156\MC900330493[2].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49703" y="5769132"/>
            <a:ext cx="2089055" cy="651148"/>
          </a:xfrm>
          <a:prstGeom prst="rect">
            <a:avLst/>
          </a:prstGeom>
          <a:noFill/>
          <a:extLst>
            <a:ext uri="{909E8E84-426E-40DD-AFC4-6F175D3DCCD1}">
              <a14:hiddenFill xmlns="" xmlns:a14="http://schemas.microsoft.com/office/drawing/2010/main">
                <a:solidFill>
                  <a:srgbClr val="FFFFFF"/>
                </a:solidFill>
              </a14:hiddenFill>
            </a:ext>
          </a:extLst>
        </p:spPr>
      </p:pic>
      <p:pic>
        <p:nvPicPr>
          <p:cNvPr id="2083" name="Picture 35" descr="C:\Users\h23405\AppData\Local\Microsoft\Windows\Temporary Internet Files\Content.IE5\AOV1B156\MC900330493[2].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126" y="5769132"/>
            <a:ext cx="2098891" cy="654214"/>
          </a:xfrm>
          <a:prstGeom prst="rect">
            <a:avLst/>
          </a:prstGeom>
          <a:noFill/>
          <a:extLst>
            <a:ext uri="{909E8E84-426E-40DD-AFC4-6F175D3DCCD1}">
              <a14:hiddenFill xmlns="" xmlns:a14="http://schemas.microsoft.com/office/drawing/2010/main">
                <a:solidFill>
                  <a:srgbClr val="FFFFFF"/>
                </a:solidFill>
              </a14:hiddenFill>
            </a:ext>
          </a:extLst>
        </p:spPr>
      </p:pic>
      <p:sp>
        <p:nvSpPr>
          <p:cNvPr id="39" name="右カーブ矢印 38"/>
          <p:cNvSpPr/>
          <p:nvPr/>
        </p:nvSpPr>
        <p:spPr>
          <a:xfrm rot="9773890">
            <a:off x="4057423" y="2699269"/>
            <a:ext cx="954065" cy="2051936"/>
          </a:xfrm>
          <a:prstGeom prst="curvedRightArrow">
            <a:avLst>
              <a:gd name="adj1" fmla="val 7668"/>
              <a:gd name="adj2" fmla="val 33421"/>
              <a:gd name="adj3" fmla="val 52534"/>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a:solidFill>
                <a:prstClr val="black"/>
              </a:solidFill>
            </a:endParaRPr>
          </a:p>
        </p:txBody>
      </p:sp>
      <p:pic>
        <p:nvPicPr>
          <p:cNvPr id="2084" name="Picture 36" descr="C:\Users\h23405\AppData\Local\Microsoft\Windows\Temporary Internet Files\Content.IE5\AOV1B156\MC900441776[1].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rot="2969256">
            <a:off x="4648539" y="3294107"/>
            <a:ext cx="708045" cy="708045"/>
          </a:xfrm>
          <a:prstGeom prst="rect">
            <a:avLst/>
          </a:prstGeom>
          <a:noFill/>
          <a:extLst>
            <a:ext uri="{909E8E84-426E-40DD-AFC4-6F175D3DCCD1}">
              <a14:hiddenFill xmlns="" xmlns:a14="http://schemas.microsoft.com/office/drawing/2010/main">
                <a:solidFill>
                  <a:srgbClr val="FFFFFF"/>
                </a:solidFill>
              </a14:hiddenFill>
            </a:ext>
          </a:extLst>
        </p:spPr>
      </p:pic>
      <p:pic>
        <p:nvPicPr>
          <p:cNvPr id="2085" name="Picture 37" descr="C:\Users\h23405\AppData\Local\Microsoft\Windows\Temporary Internet Files\Content.IE5\AOV1B156\MC900441776[1].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rot="2840822">
            <a:off x="5713900" y="3143168"/>
            <a:ext cx="648829" cy="648829"/>
          </a:xfrm>
          <a:prstGeom prst="rect">
            <a:avLst/>
          </a:prstGeom>
          <a:noFill/>
          <a:extLst>
            <a:ext uri="{909E8E84-426E-40DD-AFC4-6F175D3DCCD1}">
              <a14:hiddenFill xmlns="" xmlns:a14="http://schemas.microsoft.com/office/drawing/2010/main">
                <a:solidFill>
                  <a:srgbClr val="FFFFFF"/>
                </a:solidFill>
              </a14:hiddenFill>
            </a:ext>
          </a:extLst>
        </p:spPr>
      </p:pic>
      <p:pic>
        <p:nvPicPr>
          <p:cNvPr id="2086" name="Picture 38" descr="C:\Users\h23405\AppData\Local\Microsoft\Windows\Temporary Internet Files\Content.IE5\AOV1B156\MC900441776[1].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rot="2421930">
            <a:off x="5729058" y="4697583"/>
            <a:ext cx="647081" cy="647081"/>
          </a:xfrm>
          <a:prstGeom prst="rect">
            <a:avLst/>
          </a:prstGeom>
          <a:noFill/>
          <a:extLst>
            <a:ext uri="{909E8E84-426E-40DD-AFC4-6F175D3DCCD1}">
              <a14:hiddenFill xmlns="" xmlns:a14="http://schemas.microsoft.com/office/drawing/2010/main">
                <a:solidFill>
                  <a:srgbClr val="FFFFFF"/>
                </a:solidFill>
              </a14:hiddenFill>
            </a:ext>
          </a:extLst>
        </p:spPr>
      </p:pic>
      <p:cxnSp>
        <p:nvCxnSpPr>
          <p:cNvPr id="2048" name="直線矢印コネクタ 2047"/>
          <p:cNvCxnSpPr/>
          <p:nvPr/>
        </p:nvCxnSpPr>
        <p:spPr>
          <a:xfrm flipH="1">
            <a:off x="524378" y="5188302"/>
            <a:ext cx="1656182" cy="5171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65" name="直線矢印コネクタ 2064"/>
          <p:cNvCxnSpPr>
            <a:endCxn id="2082" idx="0"/>
          </p:cNvCxnSpPr>
          <p:nvPr/>
        </p:nvCxnSpPr>
        <p:spPr>
          <a:xfrm>
            <a:off x="2994230" y="5188302"/>
            <a:ext cx="1" cy="580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68" name="直線矢印コネクタ 2067"/>
          <p:cNvCxnSpPr/>
          <p:nvPr/>
        </p:nvCxnSpPr>
        <p:spPr>
          <a:xfrm>
            <a:off x="4153050" y="5185235"/>
            <a:ext cx="1403440" cy="5838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4" name="直線矢印コネクタ 2073"/>
          <p:cNvCxnSpPr/>
          <p:nvPr/>
        </p:nvCxnSpPr>
        <p:spPr>
          <a:xfrm flipH="1">
            <a:off x="1735060" y="5185235"/>
            <a:ext cx="848875" cy="586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9" name="直線矢印コネクタ 2078"/>
          <p:cNvCxnSpPr/>
          <p:nvPr/>
        </p:nvCxnSpPr>
        <p:spPr>
          <a:xfrm>
            <a:off x="3543060" y="5188302"/>
            <a:ext cx="740908"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95" name="直線矢印コネクタ 2094"/>
          <p:cNvCxnSpPr/>
          <p:nvPr/>
        </p:nvCxnSpPr>
        <p:spPr>
          <a:xfrm flipH="1">
            <a:off x="1154823" y="5188302"/>
            <a:ext cx="1160474"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03" name="直線矢印コネクタ 2102"/>
          <p:cNvCxnSpPr/>
          <p:nvPr/>
        </p:nvCxnSpPr>
        <p:spPr>
          <a:xfrm flipH="1">
            <a:off x="2461648" y="5185235"/>
            <a:ext cx="310152" cy="586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07" name="直線矢印コネクタ 2106"/>
          <p:cNvCxnSpPr/>
          <p:nvPr/>
        </p:nvCxnSpPr>
        <p:spPr>
          <a:xfrm>
            <a:off x="3916318" y="5188302"/>
            <a:ext cx="910649"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09" name="直線矢印コネクタ 2108"/>
          <p:cNvCxnSpPr/>
          <p:nvPr/>
        </p:nvCxnSpPr>
        <p:spPr>
          <a:xfrm>
            <a:off x="3281205" y="5188302"/>
            <a:ext cx="365316" cy="583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963831" y="2700832"/>
            <a:ext cx="1542458" cy="1174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10" name="雲形吹き出し 2109"/>
          <p:cNvSpPr/>
          <p:nvPr/>
        </p:nvSpPr>
        <p:spPr>
          <a:xfrm rot="703392">
            <a:off x="6394734" y="2907975"/>
            <a:ext cx="2876655" cy="1934723"/>
          </a:xfrm>
          <a:prstGeom prst="cloudCallout">
            <a:avLst>
              <a:gd name="adj1" fmla="val -27948"/>
              <a:gd name="adj2" fmla="val 132534"/>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500" dirty="0">
                <a:solidFill>
                  <a:prstClr val="black"/>
                </a:solidFill>
                <a:latin typeface="HGPｺﾞｼｯｸM" pitchFamily="50" charset="-128"/>
                <a:ea typeface="HGPｺﾞｼｯｸM" pitchFamily="50" charset="-128"/>
              </a:rPr>
              <a:t>ほとんど</a:t>
            </a:r>
            <a:endParaRPr lang="en-US" altLang="ja-JP" sz="2500" dirty="0">
              <a:solidFill>
                <a:prstClr val="black"/>
              </a:solidFill>
              <a:latin typeface="HGPｺﾞｼｯｸM" pitchFamily="50" charset="-128"/>
              <a:ea typeface="HGPｺﾞｼｯｸM" pitchFamily="50" charset="-128"/>
            </a:endParaRPr>
          </a:p>
          <a:p>
            <a:pPr algn="ctr"/>
            <a:r>
              <a:rPr lang="ja-JP" altLang="en-US" sz="2500" dirty="0">
                <a:solidFill>
                  <a:prstClr val="black"/>
                </a:solidFill>
                <a:latin typeface="HGPｺﾞｼｯｸM" pitchFamily="50" charset="-128"/>
                <a:ea typeface="HGPｺﾞｼｯｸM" pitchFamily="50" charset="-128"/>
              </a:rPr>
              <a:t>取り分はない</a:t>
            </a:r>
          </a:p>
        </p:txBody>
      </p:sp>
      <p:pic>
        <p:nvPicPr>
          <p:cNvPr id="5" name="Picture 2" descr="C:\Users\h23405\AppData\Local\Microsoft\Windows\Temporary Internet Files\Content.IE5\NTHV2HAN\MC900432659[1].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642170" y="2687173"/>
            <a:ext cx="499213" cy="49921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7751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2051"/>
                                        </p:tgtEl>
                                        <p:attrNameLst>
                                          <p:attrName>r</p:attrName>
                                        </p:attrNameLst>
                                      </p:cBhvr>
                                    </p:animRot>
                                    <p:animRot by="-240000">
                                      <p:cBhvr>
                                        <p:cTn id="7" dur="200" fill="hold">
                                          <p:stCondLst>
                                            <p:cond delay="200"/>
                                          </p:stCondLst>
                                        </p:cTn>
                                        <p:tgtEl>
                                          <p:spTgt spid="2051"/>
                                        </p:tgtEl>
                                        <p:attrNameLst>
                                          <p:attrName>r</p:attrName>
                                        </p:attrNameLst>
                                      </p:cBhvr>
                                    </p:animRot>
                                    <p:animRot by="240000">
                                      <p:cBhvr>
                                        <p:cTn id="8" dur="200" fill="hold">
                                          <p:stCondLst>
                                            <p:cond delay="400"/>
                                          </p:stCondLst>
                                        </p:cTn>
                                        <p:tgtEl>
                                          <p:spTgt spid="2051"/>
                                        </p:tgtEl>
                                        <p:attrNameLst>
                                          <p:attrName>r</p:attrName>
                                        </p:attrNameLst>
                                      </p:cBhvr>
                                    </p:animRot>
                                    <p:animRot by="-240000">
                                      <p:cBhvr>
                                        <p:cTn id="9" dur="200" fill="hold">
                                          <p:stCondLst>
                                            <p:cond delay="600"/>
                                          </p:stCondLst>
                                        </p:cTn>
                                        <p:tgtEl>
                                          <p:spTgt spid="2051"/>
                                        </p:tgtEl>
                                        <p:attrNameLst>
                                          <p:attrName>r</p:attrName>
                                        </p:attrNameLst>
                                      </p:cBhvr>
                                    </p:animRot>
                                    <p:animRot by="120000">
                                      <p:cBhvr>
                                        <p:cTn id="10" dur="200" fill="hold">
                                          <p:stCondLst>
                                            <p:cond delay="800"/>
                                          </p:stCondLst>
                                        </p:cTn>
                                        <p:tgtEl>
                                          <p:spTgt spid="2051"/>
                                        </p:tgtEl>
                                        <p:attrNameLst>
                                          <p:attrName>r</p:attrName>
                                        </p:attrNameLst>
                                      </p:cBhvr>
                                    </p:animRot>
                                  </p:childTnLst>
                                </p:cTn>
                              </p:par>
                              <p:par>
                                <p:cTn id="11" presetID="32" presetClass="emph" presetSubtype="0" fill="hold" grpId="0" nodeType="withEffect">
                                  <p:stCondLst>
                                    <p:cond delay="0"/>
                                  </p:stCondLst>
                                  <p:childTnLst>
                                    <p:animRot by="120000">
                                      <p:cBhvr>
                                        <p:cTn id="12" dur="100" fill="hold">
                                          <p:stCondLst>
                                            <p:cond delay="0"/>
                                          </p:stCondLst>
                                        </p:cTn>
                                        <p:tgtEl>
                                          <p:spTgt spid="51"/>
                                        </p:tgtEl>
                                        <p:attrNameLst>
                                          <p:attrName>r</p:attrName>
                                        </p:attrNameLst>
                                      </p:cBhvr>
                                    </p:animRot>
                                    <p:animRot by="-240000">
                                      <p:cBhvr>
                                        <p:cTn id="13" dur="200" fill="hold">
                                          <p:stCondLst>
                                            <p:cond delay="200"/>
                                          </p:stCondLst>
                                        </p:cTn>
                                        <p:tgtEl>
                                          <p:spTgt spid="51"/>
                                        </p:tgtEl>
                                        <p:attrNameLst>
                                          <p:attrName>r</p:attrName>
                                        </p:attrNameLst>
                                      </p:cBhvr>
                                    </p:animRot>
                                    <p:animRot by="240000">
                                      <p:cBhvr>
                                        <p:cTn id="14" dur="200" fill="hold">
                                          <p:stCondLst>
                                            <p:cond delay="400"/>
                                          </p:stCondLst>
                                        </p:cTn>
                                        <p:tgtEl>
                                          <p:spTgt spid="51"/>
                                        </p:tgtEl>
                                        <p:attrNameLst>
                                          <p:attrName>r</p:attrName>
                                        </p:attrNameLst>
                                      </p:cBhvr>
                                    </p:animRot>
                                    <p:animRot by="-240000">
                                      <p:cBhvr>
                                        <p:cTn id="15" dur="200" fill="hold">
                                          <p:stCondLst>
                                            <p:cond delay="600"/>
                                          </p:stCondLst>
                                        </p:cTn>
                                        <p:tgtEl>
                                          <p:spTgt spid="51"/>
                                        </p:tgtEl>
                                        <p:attrNameLst>
                                          <p:attrName>r</p:attrName>
                                        </p:attrNameLst>
                                      </p:cBhvr>
                                    </p:animRot>
                                    <p:animRot by="120000">
                                      <p:cBhvr>
                                        <p:cTn id="16" dur="200" fill="hold">
                                          <p:stCondLst>
                                            <p:cond delay="800"/>
                                          </p:stCondLst>
                                        </p:cTn>
                                        <p:tgtEl>
                                          <p:spTgt spid="51"/>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500"/>
                                        <p:tgtEl>
                                          <p:spTgt spid="16"/>
                                        </p:tgtEl>
                                      </p:cBhvr>
                                    </p:animEffect>
                                  </p:childTnLst>
                                </p:cTn>
                              </p:par>
                              <p:par>
                                <p:cTn id="22" presetID="22" presetClass="entr" presetSubtype="1"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up)">
                                      <p:cBhvr>
                                        <p:cTn id="24" dur="500"/>
                                        <p:tgtEl>
                                          <p:spTgt spid="14"/>
                                        </p:tgtEl>
                                      </p:cBhvr>
                                    </p:animEffect>
                                  </p:childTnLst>
                                </p:cTn>
                              </p:par>
                              <p:par>
                                <p:cTn id="25" presetID="22" presetClass="entr" presetSubtype="1"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up)">
                                      <p:cBhvr>
                                        <p:cTn id="27" dur="500"/>
                                        <p:tgtEl>
                                          <p:spTgt spid="20"/>
                                        </p:tgtEl>
                                      </p:cBhvr>
                                    </p:animEffect>
                                  </p:childTnLst>
                                </p:cTn>
                              </p:par>
                              <p:par>
                                <p:cTn id="28" presetID="22" presetClass="entr" presetSubtype="1" fill="hold" nodeType="withEffect">
                                  <p:stCondLst>
                                    <p:cond delay="0"/>
                                  </p:stCondLst>
                                  <p:childTnLst>
                                    <p:set>
                                      <p:cBhvr>
                                        <p:cTn id="29" dur="1" fill="hold">
                                          <p:stCondLst>
                                            <p:cond delay="0"/>
                                          </p:stCondLst>
                                        </p:cTn>
                                        <p:tgtEl>
                                          <p:spTgt spid="2050"/>
                                        </p:tgtEl>
                                        <p:attrNameLst>
                                          <p:attrName>style.visibility</p:attrName>
                                        </p:attrNameLst>
                                      </p:cBhvr>
                                      <p:to>
                                        <p:strVal val="visible"/>
                                      </p:to>
                                    </p:set>
                                    <p:animEffect transition="in" filter="wipe(up)">
                                      <p:cBhvr>
                                        <p:cTn id="30" dur="500"/>
                                        <p:tgtEl>
                                          <p:spTgt spid="205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2048"/>
                                        </p:tgtEl>
                                        <p:attrNameLst>
                                          <p:attrName>style.visibility</p:attrName>
                                        </p:attrNameLst>
                                      </p:cBhvr>
                                      <p:to>
                                        <p:strVal val="visible"/>
                                      </p:to>
                                    </p:set>
                                    <p:animEffect transition="in" filter="wipe(up)">
                                      <p:cBhvr>
                                        <p:cTn id="35" dur="500"/>
                                        <p:tgtEl>
                                          <p:spTgt spid="2048"/>
                                        </p:tgtEl>
                                      </p:cBhvr>
                                    </p:animEffect>
                                  </p:childTnLst>
                                </p:cTn>
                              </p:par>
                              <p:par>
                                <p:cTn id="36" presetID="22" presetClass="entr" presetSubtype="1" fill="hold" nodeType="withEffect">
                                  <p:stCondLst>
                                    <p:cond delay="0"/>
                                  </p:stCondLst>
                                  <p:childTnLst>
                                    <p:set>
                                      <p:cBhvr>
                                        <p:cTn id="37" dur="1" fill="hold">
                                          <p:stCondLst>
                                            <p:cond delay="0"/>
                                          </p:stCondLst>
                                        </p:cTn>
                                        <p:tgtEl>
                                          <p:spTgt spid="2095"/>
                                        </p:tgtEl>
                                        <p:attrNameLst>
                                          <p:attrName>style.visibility</p:attrName>
                                        </p:attrNameLst>
                                      </p:cBhvr>
                                      <p:to>
                                        <p:strVal val="visible"/>
                                      </p:to>
                                    </p:set>
                                    <p:animEffect transition="in" filter="wipe(up)">
                                      <p:cBhvr>
                                        <p:cTn id="38" dur="500"/>
                                        <p:tgtEl>
                                          <p:spTgt spid="2095"/>
                                        </p:tgtEl>
                                      </p:cBhvr>
                                    </p:animEffect>
                                  </p:childTnLst>
                                </p:cTn>
                              </p:par>
                              <p:par>
                                <p:cTn id="39" presetID="22" presetClass="entr" presetSubtype="1" fill="hold" nodeType="withEffect">
                                  <p:stCondLst>
                                    <p:cond delay="0"/>
                                  </p:stCondLst>
                                  <p:childTnLst>
                                    <p:set>
                                      <p:cBhvr>
                                        <p:cTn id="40" dur="1" fill="hold">
                                          <p:stCondLst>
                                            <p:cond delay="0"/>
                                          </p:stCondLst>
                                        </p:cTn>
                                        <p:tgtEl>
                                          <p:spTgt spid="2074"/>
                                        </p:tgtEl>
                                        <p:attrNameLst>
                                          <p:attrName>style.visibility</p:attrName>
                                        </p:attrNameLst>
                                      </p:cBhvr>
                                      <p:to>
                                        <p:strVal val="visible"/>
                                      </p:to>
                                    </p:set>
                                    <p:animEffect transition="in" filter="wipe(up)">
                                      <p:cBhvr>
                                        <p:cTn id="41" dur="500"/>
                                        <p:tgtEl>
                                          <p:spTgt spid="2074"/>
                                        </p:tgtEl>
                                      </p:cBhvr>
                                    </p:animEffect>
                                  </p:childTnLst>
                                </p:cTn>
                              </p:par>
                              <p:par>
                                <p:cTn id="42" presetID="22" presetClass="entr" presetSubtype="1" fill="hold" nodeType="withEffect">
                                  <p:stCondLst>
                                    <p:cond delay="0"/>
                                  </p:stCondLst>
                                  <p:childTnLst>
                                    <p:set>
                                      <p:cBhvr>
                                        <p:cTn id="43" dur="1" fill="hold">
                                          <p:stCondLst>
                                            <p:cond delay="0"/>
                                          </p:stCondLst>
                                        </p:cTn>
                                        <p:tgtEl>
                                          <p:spTgt spid="2103"/>
                                        </p:tgtEl>
                                        <p:attrNameLst>
                                          <p:attrName>style.visibility</p:attrName>
                                        </p:attrNameLst>
                                      </p:cBhvr>
                                      <p:to>
                                        <p:strVal val="visible"/>
                                      </p:to>
                                    </p:set>
                                    <p:animEffect transition="in" filter="wipe(up)">
                                      <p:cBhvr>
                                        <p:cTn id="44" dur="500"/>
                                        <p:tgtEl>
                                          <p:spTgt spid="2103"/>
                                        </p:tgtEl>
                                      </p:cBhvr>
                                    </p:animEffect>
                                  </p:childTnLst>
                                </p:cTn>
                              </p:par>
                              <p:par>
                                <p:cTn id="45" presetID="22" presetClass="entr" presetSubtype="1" fill="hold" nodeType="withEffect">
                                  <p:stCondLst>
                                    <p:cond delay="0"/>
                                  </p:stCondLst>
                                  <p:childTnLst>
                                    <p:set>
                                      <p:cBhvr>
                                        <p:cTn id="46" dur="1" fill="hold">
                                          <p:stCondLst>
                                            <p:cond delay="0"/>
                                          </p:stCondLst>
                                        </p:cTn>
                                        <p:tgtEl>
                                          <p:spTgt spid="2065"/>
                                        </p:tgtEl>
                                        <p:attrNameLst>
                                          <p:attrName>style.visibility</p:attrName>
                                        </p:attrNameLst>
                                      </p:cBhvr>
                                      <p:to>
                                        <p:strVal val="visible"/>
                                      </p:to>
                                    </p:set>
                                    <p:animEffect transition="in" filter="wipe(up)">
                                      <p:cBhvr>
                                        <p:cTn id="47" dur="500"/>
                                        <p:tgtEl>
                                          <p:spTgt spid="2065"/>
                                        </p:tgtEl>
                                      </p:cBhvr>
                                    </p:animEffect>
                                  </p:childTnLst>
                                </p:cTn>
                              </p:par>
                              <p:par>
                                <p:cTn id="48" presetID="22" presetClass="entr" presetSubtype="1" fill="hold" nodeType="withEffect">
                                  <p:stCondLst>
                                    <p:cond delay="0"/>
                                  </p:stCondLst>
                                  <p:childTnLst>
                                    <p:set>
                                      <p:cBhvr>
                                        <p:cTn id="49" dur="1" fill="hold">
                                          <p:stCondLst>
                                            <p:cond delay="0"/>
                                          </p:stCondLst>
                                        </p:cTn>
                                        <p:tgtEl>
                                          <p:spTgt spid="2109"/>
                                        </p:tgtEl>
                                        <p:attrNameLst>
                                          <p:attrName>style.visibility</p:attrName>
                                        </p:attrNameLst>
                                      </p:cBhvr>
                                      <p:to>
                                        <p:strVal val="visible"/>
                                      </p:to>
                                    </p:set>
                                    <p:animEffect transition="in" filter="wipe(up)">
                                      <p:cBhvr>
                                        <p:cTn id="50" dur="500"/>
                                        <p:tgtEl>
                                          <p:spTgt spid="2109"/>
                                        </p:tgtEl>
                                      </p:cBhvr>
                                    </p:animEffect>
                                  </p:childTnLst>
                                </p:cTn>
                              </p:par>
                              <p:par>
                                <p:cTn id="51" presetID="22" presetClass="entr" presetSubtype="1" fill="hold" nodeType="withEffect">
                                  <p:stCondLst>
                                    <p:cond delay="0"/>
                                  </p:stCondLst>
                                  <p:childTnLst>
                                    <p:set>
                                      <p:cBhvr>
                                        <p:cTn id="52" dur="1" fill="hold">
                                          <p:stCondLst>
                                            <p:cond delay="0"/>
                                          </p:stCondLst>
                                        </p:cTn>
                                        <p:tgtEl>
                                          <p:spTgt spid="2079"/>
                                        </p:tgtEl>
                                        <p:attrNameLst>
                                          <p:attrName>style.visibility</p:attrName>
                                        </p:attrNameLst>
                                      </p:cBhvr>
                                      <p:to>
                                        <p:strVal val="visible"/>
                                      </p:to>
                                    </p:set>
                                    <p:animEffect transition="in" filter="wipe(up)">
                                      <p:cBhvr>
                                        <p:cTn id="53" dur="500"/>
                                        <p:tgtEl>
                                          <p:spTgt spid="2079"/>
                                        </p:tgtEl>
                                      </p:cBhvr>
                                    </p:animEffect>
                                  </p:childTnLst>
                                </p:cTn>
                              </p:par>
                              <p:par>
                                <p:cTn id="54" presetID="22" presetClass="entr" presetSubtype="1" fill="hold" nodeType="withEffect">
                                  <p:stCondLst>
                                    <p:cond delay="0"/>
                                  </p:stCondLst>
                                  <p:childTnLst>
                                    <p:set>
                                      <p:cBhvr>
                                        <p:cTn id="55" dur="1" fill="hold">
                                          <p:stCondLst>
                                            <p:cond delay="0"/>
                                          </p:stCondLst>
                                        </p:cTn>
                                        <p:tgtEl>
                                          <p:spTgt spid="2107"/>
                                        </p:tgtEl>
                                        <p:attrNameLst>
                                          <p:attrName>style.visibility</p:attrName>
                                        </p:attrNameLst>
                                      </p:cBhvr>
                                      <p:to>
                                        <p:strVal val="visible"/>
                                      </p:to>
                                    </p:set>
                                    <p:animEffect transition="in" filter="wipe(up)">
                                      <p:cBhvr>
                                        <p:cTn id="56" dur="500"/>
                                        <p:tgtEl>
                                          <p:spTgt spid="2107"/>
                                        </p:tgtEl>
                                      </p:cBhvr>
                                    </p:animEffect>
                                  </p:childTnLst>
                                </p:cTn>
                              </p:par>
                              <p:par>
                                <p:cTn id="57" presetID="22" presetClass="entr" presetSubtype="1" fill="hold" nodeType="withEffect">
                                  <p:stCondLst>
                                    <p:cond delay="0"/>
                                  </p:stCondLst>
                                  <p:childTnLst>
                                    <p:set>
                                      <p:cBhvr>
                                        <p:cTn id="58" dur="1" fill="hold">
                                          <p:stCondLst>
                                            <p:cond delay="0"/>
                                          </p:stCondLst>
                                        </p:cTn>
                                        <p:tgtEl>
                                          <p:spTgt spid="2068"/>
                                        </p:tgtEl>
                                        <p:attrNameLst>
                                          <p:attrName>style.visibility</p:attrName>
                                        </p:attrNameLst>
                                      </p:cBhvr>
                                      <p:to>
                                        <p:strVal val="visible"/>
                                      </p:to>
                                    </p:set>
                                    <p:animEffect transition="in" filter="wipe(up)">
                                      <p:cBhvr>
                                        <p:cTn id="59" dur="500"/>
                                        <p:tgtEl>
                                          <p:spTgt spid="2068"/>
                                        </p:tgtEl>
                                      </p:cBhvr>
                                    </p:animEffect>
                                  </p:childTnLst>
                                </p:cTn>
                              </p:par>
                              <p:par>
                                <p:cTn id="60" presetID="22" presetClass="entr" presetSubtype="1" fill="hold" nodeType="withEffect">
                                  <p:stCondLst>
                                    <p:cond delay="0"/>
                                  </p:stCondLst>
                                  <p:childTnLst>
                                    <p:set>
                                      <p:cBhvr>
                                        <p:cTn id="61" dur="1" fill="hold">
                                          <p:stCondLst>
                                            <p:cond delay="0"/>
                                          </p:stCondLst>
                                        </p:cTn>
                                        <p:tgtEl>
                                          <p:spTgt spid="2083"/>
                                        </p:tgtEl>
                                        <p:attrNameLst>
                                          <p:attrName>style.visibility</p:attrName>
                                        </p:attrNameLst>
                                      </p:cBhvr>
                                      <p:to>
                                        <p:strVal val="visible"/>
                                      </p:to>
                                    </p:set>
                                    <p:animEffect transition="in" filter="wipe(up)">
                                      <p:cBhvr>
                                        <p:cTn id="62" dur="500"/>
                                        <p:tgtEl>
                                          <p:spTgt spid="2083"/>
                                        </p:tgtEl>
                                      </p:cBhvr>
                                    </p:animEffect>
                                  </p:childTnLst>
                                </p:cTn>
                              </p:par>
                              <p:par>
                                <p:cTn id="63" presetID="22" presetClass="entr" presetSubtype="1" fill="hold" nodeType="withEffect">
                                  <p:stCondLst>
                                    <p:cond delay="0"/>
                                  </p:stCondLst>
                                  <p:childTnLst>
                                    <p:set>
                                      <p:cBhvr>
                                        <p:cTn id="64" dur="1" fill="hold">
                                          <p:stCondLst>
                                            <p:cond delay="0"/>
                                          </p:stCondLst>
                                        </p:cTn>
                                        <p:tgtEl>
                                          <p:spTgt spid="2082"/>
                                        </p:tgtEl>
                                        <p:attrNameLst>
                                          <p:attrName>style.visibility</p:attrName>
                                        </p:attrNameLst>
                                      </p:cBhvr>
                                      <p:to>
                                        <p:strVal val="visible"/>
                                      </p:to>
                                    </p:set>
                                    <p:animEffect transition="in" filter="wipe(up)">
                                      <p:cBhvr>
                                        <p:cTn id="65" dur="500"/>
                                        <p:tgtEl>
                                          <p:spTgt spid="2082"/>
                                        </p:tgtEl>
                                      </p:cBhvr>
                                    </p:animEffect>
                                  </p:childTnLst>
                                </p:cTn>
                              </p:par>
                              <p:par>
                                <p:cTn id="66" presetID="22" presetClass="entr" presetSubtype="1" fill="hold" nodeType="withEffect">
                                  <p:stCondLst>
                                    <p:cond delay="0"/>
                                  </p:stCondLst>
                                  <p:childTnLst>
                                    <p:set>
                                      <p:cBhvr>
                                        <p:cTn id="67" dur="1" fill="hold">
                                          <p:stCondLst>
                                            <p:cond delay="0"/>
                                          </p:stCondLst>
                                        </p:cTn>
                                        <p:tgtEl>
                                          <p:spTgt spid="2081"/>
                                        </p:tgtEl>
                                        <p:attrNameLst>
                                          <p:attrName>style.visibility</p:attrName>
                                        </p:attrNameLst>
                                      </p:cBhvr>
                                      <p:to>
                                        <p:strVal val="visible"/>
                                      </p:to>
                                    </p:set>
                                    <p:animEffect transition="in" filter="wipe(up)">
                                      <p:cBhvr>
                                        <p:cTn id="68" dur="500"/>
                                        <p:tgtEl>
                                          <p:spTgt spid="2081"/>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wipe(down)">
                                      <p:cBhvr>
                                        <p:cTn id="80" dur="500"/>
                                        <p:tgtEl>
                                          <p:spTgt spid="39"/>
                                        </p:tgtEl>
                                      </p:cBhvr>
                                    </p:animEffect>
                                  </p:childTnLst>
                                </p:cTn>
                              </p:par>
                            </p:childTnLst>
                          </p:cTn>
                        </p:par>
                        <p:par>
                          <p:cTn id="81" fill="hold">
                            <p:stCondLst>
                              <p:cond delay="500"/>
                            </p:stCondLst>
                            <p:childTnLst>
                              <p:par>
                                <p:cTn id="82" presetID="14" presetClass="entr" presetSubtype="10" fill="hold" nodeType="afterEffect">
                                  <p:stCondLst>
                                    <p:cond delay="0"/>
                                  </p:stCondLst>
                                  <p:childTnLst>
                                    <p:set>
                                      <p:cBhvr>
                                        <p:cTn id="83" dur="1" fill="hold">
                                          <p:stCondLst>
                                            <p:cond delay="0"/>
                                          </p:stCondLst>
                                        </p:cTn>
                                        <p:tgtEl>
                                          <p:spTgt spid="2084"/>
                                        </p:tgtEl>
                                        <p:attrNameLst>
                                          <p:attrName>style.visibility</p:attrName>
                                        </p:attrNameLst>
                                      </p:cBhvr>
                                      <p:to>
                                        <p:strVal val="visible"/>
                                      </p:to>
                                    </p:set>
                                    <p:animEffect transition="in" filter="randombar(horizontal)">
                                      <p:cBhvr>
                                        <p:cTn id="84" dur="500"/>
                                        <p:tgtEl>
                                          <p:spTgt spid="208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wipe(down)">
                                      <p:cBhvr>
                                        <p:cTn id="89" dur="500"/>
                                        <p:tgtEl>
                                          <p:spTgt spid="41"/>
                                        </p:tgtEl>
                                      </p:cBhvr>
                                    </p:animEffect>
                                  </p:childTnLst>
                                </p:cTn>
                              </p:par>
                              <p:par>
                                <p:cTn id="90" presetID="22" presetClass="entr" presetSubtype="4" fill="hold" grpId="0" nodeType="with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wipe(down)">
                                      <p:cBhvr>
                                        <p:cTn id="92" dur="500"/>
                                        <p:tgtEl>
                                          <p:spTgt spid="40"/>
                                        </p:tgtEl>
                                      </p:cBhvr>
                                    </p:animEffect>
                                  </p:childTnLst>
                                </p:cTn>
                              </p:par>
                            </p:childTnLst>
                          </p:cTn>
                        </p:par>
                        <p:par>
                          <p:cTn id="93" fill="hold">
                            <p:stCondLst>
                              <p:cond delay="500"/>
                            </p:stCondLst>
                            <p:childTnLst>
                              <p:par>
                                <p:cTn id="94" presetID="14" presetClass="entr" presetSubtype="10" fill="hold" nodeType="afterEffect">
                                  <p:stCondLst>
                                    <p:cond delay="0"/>
                                  </p:stCondLst>
                                  <p:childTnLst>
                                    <p:set>
                                      <p:cBhvr>
                                        <p:cTn id="95" dur="1" fill="hold">
                                          <p:stCondLst>
                                            <p:cond delay="0"/>
                                          </p:stCondLst>
                                        </p:cTn>
                                        <p:tgtEl>
                                          <p:spTgt spid="2085"/>
                                        </p:tgtEl>
                                        <p:attrNameLst>
                                          <p:attrName>style.visibility</p:attrName>
                                        </p:attrNameLst>
                                      </p:cBhvr>
                                      <p:to>
                                        <p:strVal val="visible"/>
                                      </p:to>
                                    </p:set>
                                    <p:animEffect transition="in" filter="randombar(horizontal)">
                                      <p:cBhvr>
                                        <p:cTn id="96" dur="500"/>
                                        <p:tgtEl>
                                          <p:spTgt spid="2085"/>
                                        </p:tgtEl>
                                      </p:cBhvr>
                                    </p:animEffect>
                                  </p:childTnLst>
                                </p:cTn>
                              </p:par>
                              <p:par>
                                <p:cTn id="97" presetID="14" presetClass="entr" presetSubtype="10" fill="hold" nodeType="withEffect">
                                  <p:stCondLst>
                                    <p:cond delay="0"/>
                                  </p:stCondLst>
                                  <p:childTnLst>
                                    <p:set>
                                      <p:cBhvr>
                                        <p:cTn id="98" dur="1" fill="hold">
                                          <p:stCondLst>
                                            <p:cond delay="0"/>
                                          </p:stCondLst>
                                        </p:cTn>
                                        <p:tgtEl>
                                          <p:spTgt spid="2086"/>
                                        </p:tgtEl>
                                        <p:attrNameLst>
                                          <p:attrName>style.visibility</p:attrName>
                                        </p:attrNameLst>
                                      </p:cBhvr>
                                      <p:to>
                                        <p:strVal val="visible"/>
                                      </p:to>
                                    </p:set>
                                    <p:animEffect transition="in" filter="randombar(horizontal)">
                                      <p:cBhvr>
                                        <p:cTn id="99" dur="500"/>
                                        <p:tgtEl>
                                          <p:spTgt spid="2086"/>
                                        </p:tgtEl>
                                      </p:cBhvr>
                                    </p:animEffect>
                                  </p:childTnLst>
                                </p:cTn>
                              </p:par>
                            </p:childTnLst>
                          </p:cTn>
                        </p:par>
                      </p:childTnLst>
                    </p:cTn>
                  </p:par>
                  <p:par>
                    <p:cTn id="100" fill="hold">
                      <p:stCondLst>
                        <p:cond delay="indefinite"/>
                      </p:stCondLst>
                      <p:childTnLst>
                        <p:par>
                          <p:cTn id="101" fill="hold">
                            <p:stCondLst>
                              <p:cond delay="0"/>
                            </p:stCondLst>
                            <p:childTnLst>
                              <p:par>
                                <p:cTn id="102" presetID="14" presetClass="entr" presetSubtype="10" fill="hold" grpId="0" nodeType="clickEffect">
                                  <p:stCondLst>
                                    <p:cond delay="0"/>
                                  </p:stCondLst>
                                  <p:childTnLst>
                                    <p:set>
                                      <p:cBhvr>
                                        <p:cTn id="103" dur="1" fill="hold">
                                          <p:stCondLst>
                                            <p:cond delay="0"/>
                                          </p:stCondLst>
                                        </p:cTn>
                                        <p:tgtEl>
                                          <p:spTgt spid="2110"/>
                                        </p:tgtEl>
                                        <p:attrNameLst>
                                          <p:attrName>style.visibility</p:attrName>
                                        </p:attrNameLst>
                                      </p:cBhvr>
                                      <p:to>
                                        <p:strVal val="visible"/>
                                      </p:to>
                                    </p:set>
                                    <p:animEffect transition="in" filter="randombar(horizontal)">
                                      <p:cBhvr>
                                        <p:cTn id="104" dur="500"/>
                                        <p:tgtEl>
                                          <p:spTgt spid="2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0" grpId="0" animBg="1"/>
      <p:bldP spid="41" grpId="0" animBg="1"/>
      <p:bldP spid="51" grpId="0" animBg="1"/>
      <p:bldP spid="39" grpId="0" animBg="1"/>
      <p:bldP spid="21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1537569" y="3275905"/>
            <a:ext cx="4616013" cy="646331"/>
          </a:xfrm>
          <a:prstGeom prst="rect">
            <a:avLst/>
          </a:prstGeom>
          <a:noFill/>
        </p:spPr>
        <p:txBody>
          <a:bodyPr wrap="square" rtlCol="0">
            <a:spAutoFit/>
          </a:bodyPr>
          <a:lstStyle/>
          <a:p>
            <a:r>
              <a:rPr lang="ja-JP" altLang="en-US" sz="3600" dirty="0"/>
              <a:t>３９７２９７２</a:t>
            </a:r>
            <a:r>
              <a:rPr lang="ja-JP" altLang="en-US" sz="2800" dirty="0"/>
              <a:t>人＋</a:t>
            </a:r>
          </a:p>
        </p:txBody>
      </p:sp>
      <p:sp>
        <p:nvSpPr>
          <p:cNvPr id="35" name="テキスト ボックス 34"/>
          <p:cNvSpPr txBox="1"/>
          <p:nvPr/>
        </p:nvSpPr>
        <p:spPr>
          <a:xfrm>
            <a:off x="4545580" y="3275907"/>
            <a:ext cx="5256584" cy="646331"/>
          </a:xfrm>
          <a:prstGeom prst="rect">
            <a:avLst/>
          </a:prstGeom>
          <a:noFill/>
        </p:spPr>
        <p:txBody>
          <a:bodyPr wrap="square" rtlCol="0">
            <a:spAutoFit/>
          </a:bodyPr>
          <a:lstStyle/>
          <a:p>
            <a:r>
              <a:rPr lang="ja-JP" altLang="en-US" sz="3600" dirty="0"/>
              <a:t>１１９１８９１６</a:t>
            </a:r>
            <a:r>
              <a:rPr lang="ja-JP" altLang="en-US" sz="2800" dirty="0"/>
              <a:t>人＋</a:t>
            </a:r>
          </a:p>
        </p:txBody>
      </p:sp>
      <p:sp>
        <p:nvSpPr>
          <p:cNvPr id="9" name="正方形/長方形 8"/>
          <p:cNvSpPr/>
          <p:nvPr/>
        </p:nvSpPr>
        <p:spPr>
          <a:xfrm>
            <a:off x="1161204" y="5309588"/>
            <a:ext cx="676875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white"/>
                </a:solidFill>
              </a:rPr>
              <a:t>１人</a:t>
            </a:r>
            <a:r>
              <a:rPr lang="en-US" altLang="ja-JP" sz="4000" dirty="0">
                <a:solidFill>
                  <a:prstClr val="white"/>
                </a:solidFill>
              </a:rPr>
              <a:t>×</a:t>
            </a:r>
            <a:r>
              <a:rPr lang="ja-JP" altLang="en-US" sz="4000" dirty="0">
                <a:solidFill>
                  <a:prstClr val="white"/>
                </a:solidFill>
              </a:rPr>
              <a:t>３人＝３人</a:t>
            </a:r>
          </a:p>
        </p:txBody>
      </p:sp>
      <p:sp>
        <p:nvSpPr>
          <p:cNvPr id="19" name="正方形/長方形 18"/>
          <p:cNvSpPr/>
          <p:nvPr/>
        </p:nvSpPr>
        <p:spPr>
          <a:xfrm>
            <a:off x="1161204" y="5309588"/>
            <a:ext cx="676875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white"/>
                </a:solidFill>
              </a:rPr>
              <a:t>３人</a:t>
            </a:r>
            <a:r>
              <a:rPr lang="en-US" altLang="ja-JP" sz="4000" dirty="0">
                <a:solidFill>
                  <a:prstClr val="white"/>
                </a:solidFill>
              </a:rPr>
              <a:t>×</a:t>
            </a:r>
            <a:r>
              <a:rPr lang="ja-JP" altLang="en-US" sz="4000" dirty="0">
                <a:solidFill>
                  <a:prstClr val="white"/>
                </a:solidFill>
              </a:rPr>
              <a:t>３人＝９人</a:t>
            </a:r>
          </a:p>
        </p:txBody>
      </p:sp>
      <p:sp>
        <p:nvSpPr>
          <p:cNvPr id="8" name="テキスト ボックス 7"/>
          <p:cNvSpPr txBox="1"/>
          <p:nvPr/>
        </p:nvSpPr>
        <p:spPr>
          <a:xfrm>
            <a:off x="1537569" y="683376"/>
            <a:ext cx="1584176" cy="646331"/>
          </a:xfrm>
          <a:prstGeom prst="rect">
            <a:avLst/>
          </a:prstGeom>
          <a:noFill/>
        </p:spPr>
        <p:txBody>
          <a:bodyPr wrap="square" rtlCol="0">
            <a:spAutoFit/>
          </a:bodyPr>
          <a:lstStyle/>
          <a:p>
            <a:r>
              <a:rPr lang="ja-JP" altLang="en-US" sz="3600" dirty="0"/>
              <a:t>１</a:t>
            </a:r>
            <a:r>
              <a:rPr lang="ja-JP" altLang="en-US" sz="2800" dirty="0"/>
              <a:t>人＋</a:t>
            </a:r>
          </a:p>
        </p:txBody>
      </p:sp>
      <p:sp>
        <p:nvSpPr>
          <p:cNvPr id="11" name="テキスト ボックス 10"/>
          <p:cNvSpPr txBox="1"/>
          <p:nvPr/>
        </p:nvSpPr>
        <p:spPr>
          <a:xfrm>
            <a:off x="6194081" y="690583"/>
            <a:ext cx="2123194" cy="646331"/>
          </a:xfrm>
          <a:prstGeom prst="rect">
            <a:avLst/>
          </a:prstGeom>
          <a:noFill/>
        </p:spPr>
        <p:txBody>
          <a:bodyPr wrap="square" rtlCol="0">
            <a:spAutoFit/>
          </a:bodyPr>
          <a:lstStyle/>
          <a:p>
            <a:r>
              <a:rPr lang="ja-JP" altLang="en-US" sz="3600" dirty="0"/>
              <a:t>８１</a:t>
            </a:r>
            <a:r>
              <a:rPr lang="ja-JP" altLang="en-US" sz="2800" dirty="0"/>
              <a:t>人＋</a:t>
            </a:r>
          </a:p>
        </p:txBody>
      </p:sp>
      <p:sp>
        <p:nvSpPr>
          <p:cNvPr id="12" name="テキスト ボックス 11"/>
          <p:cNvSpPr txBox="1"/>
          <p:nvPr/>
        </p:nvSpPr>
        <p:spPr>
          <a:xfrm>
            <a:off x="4851755" y="686482"/>
            <a:ext cx="2032777" cy="646331"/>
          </a:xfrm>
          <a:prstGeom prst="rect">
            <a:avLst/>
          </a:prstGeom>
          <a:noFill/>
        </p:spPr>
        <p:txBody>
          <a:bodyPr wrap="square" rtlCol="0">
            <a:spAutoFit/>
          </a:bodyPr>
          <a:lstStyle/>
          <a:p>
            <a:r>
              <a:rPr lang="ja-JP" altLang="en-US" sz="3600" dirty="0"/>
              <a:t>２７</a:t>
            </a:r>
            <a:r>
              <a:rPr lang="ja-JP" altLang="en-US" sz="2800" dirty="0"/>
              <a:t>人＋</a:t>
            </a:r>
          </a:p>
        </p:txBody>
      </p:sp>
      <p:sp>
        <p:nvSpPr>
          <p:cNvPr id="13" name="テキスト ボックス 12"/>
          <p:cNvSpPr txBox="1"/>
          <p:nvPr/>
        </p:nvSpPr>
        <p:spPr>
          <a:xfrm>
            <a:off x="3780805" y="686478"/>
            <a:ext cx="1368408" cy="646331"/>
          </a:xfrm>
          <a:prstGeom prst="rect">
            <a:avLst/>
          </a:prstGeom>
          <a:noFill/>
        </p:spPr>
        <p:txBody>
          <a:bodyPr wrap="square" rtlCol="0">
            <a:spAutoFit/>
          </a:bodyPr>
          <a:lstStyle/>
          <a:p>
            <a:r>
              <a:rPr lang="ja-JP" altLang="en-US" sz="3600" dirty="0"/>
              <a:t>９</a:t>
            </a:r>
            <a:r>
              <a:rPr lang="ja-JP" altLang="en-US" sz="2800" dirty="0"/>
              <a:t>人＋</a:t>
            </a:r>
          </a:p>
        </p:txBody>
      </p:sp>
      <p:sp>
        <p:nvSpPr>
          <p:cNvPr id="14" name="テキスト ボックス 13"/>
          <p:cNvSpPr txBox="1"/>
          <p:nvPr/>
        </p:nvSpPr>
        <p:spPr>
          <a:xfrm>
            <a:off x="2660011" y="683377"/>
            <a:ext cx="1576728" cy="646331"/>
          </a:xfrm>
          <a:prstGeom prst="rect">
            <a:avLst/>
          </a:prstGeom>
          <a:noFill/>
        </p:spPr>
        <p:txBody>
          <a:bodyPr wrap="square" rtlCol="0">
            <a:spAutoFit/>
          </a:bodyPr>
          <a:lstStyle/>
          <a:p>
            <a:r>
              <a:rPr lang="ja-JP" altLang="en-US" sz="3600" dirty="0"/>
              <a:t>３</a:t>
            </a:r>
            <a:r>
              <a:rPr lang="ja-JP" altLang="en-US" sz="2800" dirty="0"/>
              <a:t>人＋</a:t>
            </a:r>
          </a:p>
        </p:txBody>
      </p:sp>
      <p:sp>
        <p:nvSpPr>
          <p:cNvPr id="15" name="テキスト ボックス 14"/>
          <p:cNvSpPr txBox="1"/>
          <p:nvPr/>
        </p:nvSpPr>
        <p:spPr>
          <a:xfrm>
            <a:off x="7699288" y="689583"/>
            <a:ext cx="2495946" cy="646331"/>
          </a:xfrm>
          <a:prstGeom prst="rect">
            <a:avLst/>
          </a:prstGeom>
          <a:noFill/>
        </p:spPr>
        <p:txBody>
          <a:bodyPr wrap="square" rtlCol="0">
            <a:spAutoFit/>
          </a:bodyPr>
          <a:lstStyle/>
          <a:p>
            <a:r>
              <a:rPr lang="ja-JP" altLang="en-US" sz="3600" dirty="0"/>
              <a:t>２４３</a:t>
            </a:r>
            <a:r>
              <a:rPr lang="ja-JP" altLang="en-US" sz="2800" dirty="0"/>
              <a:t>人</a:t>
            </a:r>
          </a:p>
        </p:txBody>
      </p:sp>
      <p:sp>
        <p:nvSpPr>
          <p:cNvPr id="16" name="テキスト ボックス 15"/>
          <p:cNvSpPr txBox="1"/>
          <p:nvPr/>
        </p:nvSpPr>
        <p:spPr>
          <a:xfrm>
            <a:off x="1537569" y="1336914"/>
            <a:ext cx="2342161" cy="646331"/>
          </a:xfrm>
          <a:prstGeom prst="rect">
            <a:avLst/>
          </a:prstGeom>
          <a:noFill/>
        </p:spPr>
        <p:txBody>
          <a:bodyPr wrap="square" rtlCol="0">
            <a:spAutoFit/>
          </a:bodyPr>
          <a:lstStyle/>
          <a:p>
            <a:r>
              <a:rPr lang="ja-JP" altLang="en-US" sz="3600" dirty="0"/>
              <a:t>７２９</a:t>
            </a:r>
            <a:r>
              <a:rPr lang="ja-JP" altLang="en-US" sz="2800" dirty="0"/>
              <a:t>人＋</a:t>
            </a:r>
          </a:p>
        </p:txBody>
      </p:sp>
      <p:sp>
        <p:nvSpPr>
          <p:cNvPr id="17" name="テキスト ボックス 16"/>
          <p:cNvSpPr txBox="1"/>
          <p:nvPr/>
        </p:nvSpPr>
        <p:spPr>
          <a:xfrm>
            <a:off x="3422891" y="1336914"/>
            <a:ext cx="2771189" cy="646331"/>
          </a:xfrm>
          <a:prstGeom prst="rect">
            <a:avLst/>
          </a:prstGeom>
          <a:noFill/>
        </p:spPr>
        <p:txBody>
          <a:bodyPr wrap="square" rtlCol="0">
            <a:spAutoFit/>
          </a:bodyPr>
          <a:lstStyle/>
          <a:p>
            <a:r>
              <a:rPr lang="ja-JP" altLang="en-US" sz="3600" dirty="0"/>
              <a:t>２１８７</a:t>
            </a:r>
            <a:r>
              <a:rPr lang="ja-JP" altLang="en-US" sz="2800" dirty="0"/>
              <a:t>人＋</a:t>
            </a:r>
          </a:p>
        </p:txBody>
      </p:sp>
      <p:sp>
        <p:nvSpPr>
          <p:cNvPr id="22" name="正方形/長方形 21"/>
          <p:cNvSpPr/>
          <p:nvPr/>
        </p:nvSpPr>
        <p:spPr>
          <a:xfrm>
            <a:off x="1177302" y="5309588"/>
            <a:ext cx="682923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white"/>
                </a:solidFill>
              </a:rPr>
              <a:t>９人</a:t>
            </a:r>
            <a:r>
              <a:rPr lang="en-US" altLang="ja-JP" sz="4000" dirty="0">
                <a:solidFill>
                  <a:prstClr val="white"/>
                </a:solidFill>
              </a:rPr>
              <a:t>×</a:t>
            </a:r>
            <a:r>
              <a:rPr lang="ja-JP" altLang="en-US" sz="4000" dirty="0">
                <a:solidFill>
                  <a:prstClr val="white"/>
                </a:solidFill>
              </a:rPr>
              <a:t>３人＝２７人</a:t>
            </a:r>
          </a:p>
        </p:txBody>
      </p:sp>
      <p:sp>
        <p:nvSpPr>
          <p:cNvPr id="23" name="正方形/長方形 22"/>
          <p:cNvSpPr/>
          <p:nvPr/>
        </p:nvSpPr>
        <p:spPr>
          <a:xfrm>
            <a:off x="1177302" y="5309588"/>
            <a:ext cx="6829232" cy="1174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white"/>
                </a:solidFill>
              </a:rPr>
              <a:t>２７人</a:t>
            </a:r>
            <a:r>
              <a:rPr lang="en-US" altLang="ja-JP" sz="4000" dirty="0">
                <a:solidFill>
                  <a:prstClr val="white"/>
                </a:solidFill>
              </a:rPr>
              <a:t>×</a:t>
            </a:r>
            <a:r>
              <a:rPr lang="ja-JP" altLang="en-US" sz="4000" dirty="0">
                <a:solidFill>
                  <a:prstClr val="white"/>
                </a:solidFill>
              </a:rPr>
              <a:t>３人＝８１人</a:t>
            </a:r>
          </a:p>
        </p:txBody>
      </p:sp>
      <p:sp>
        <p:nvSpPr>
          <p:cNvPr id="24" name="テキスト ボックス 23"/>
          <p:cNvSpPr txBox="1"/>
          <p:nvPr/>
        </p:nvSpPr>
        <p:spPr>
          <a:xfrm>
            <a:off x="5562726" y="1336914"/>
            <a:ext cx="2933709" cy="646331"/>
          </a:xfrm>
          <a:prstGeom prst="rect">
            <a:avLst/>
          </a:prstGeom>
          <a:noFill/>
        </p:spPr>
        <p:txBody>
          <a:bodyPr wrap="square" rtlCol="0">
            <a:spAutoFit/>
          </a:bodyPr>
          <a:lstStyle/>
          <a:p>
            <a:r>
              <a:rPr lang="ja-JP" altLang="en-US" sz="3600" dirty="0"/>
              <a:t>６５６１</a:t>
            </a:r>
            <a:r>
              <a:rPr lang="ja-JP" altLang="en-US" sz="2800" dirty="0"/>
              <a:t>人＋</a:t>
            </a:r>
          </a:p>
        </p:txBody>
      </p:sp>
      <p:sp>
        <p:nvSpPr>
          <p:cNvPr id="25" name="テキスト ボックス 24"/>
          <p:cNvSpPr txBox="1"/>
          <p:nvPr/>
        </p:nvSpPr>
        <p:spPr>
          <a:xfrm>
            <a:off x="3937893" y="1983245"/>
            <a:ext cx="3317785" cy="646331"/>
          </a:xfrm>
          <a:prstGeom prst="rect">
            <a:avLst/>
          </a:prstGeom>
          <a:noFill/>
        </p:spPr>
        <p:txBody>
          <a:bodyPr wrap="square" rtlCol="0">
            <a:spAutoFit/>
          </a:bodyPr>
          <a:lstStyle/>
          <a:p>
            <a:r>
              <a:rPr lang="ja-JP" altLang="en-US" sz="3600" dirty="0"/>
              <a:t>４９０４９</a:t>
            </a:r>
            <a:r>
              <a:rPr lang="ja-JP" altLang="en-US" sz="2800" dirty="0"/>
              <a:t>人＋</a:t>
            </a:r>
          </a:p>
        </p:txBody>
      </p:sp>
      <p:sp>
        <p:nvSpPr>
          <p:cNvPr id="27" name="テキスト ボックス 26"/>
          <p:cNvSpPr txBox="1"/>
          <p:nvPr/>
        </p:nvSpPr>
        <p:spPr>
          <a:xfrm>
            <a:off x="1537569" y="1983245"/>
            <a:ext cx="3473088" cy="646331"/>
          </a:xfrm>
          <a:prstGeom prst="rect">
            <a:avLst/>
          </a:prstGeom>
          <a:noFill/>
        </p:spPr>
        <p:txBody>
          <a:bodyPr wrap="square" rtlCol="0">
            <a:spAutoFit/>
          </a:bodyPr>
          <a:lstStyle/>
          <a:p>
            <a:r>
              <a:rPr lang="ja-JP" altLang="en-US" sz="3600" dirty="0"/>
              <a:t>１９６８３</a:t>
            </a:r>
            <a:r>
              <a:rPr lang="ja-JP" altLang="en-US" sz="2800" dirty="0"/>
              <a:t>人＋</a:t>
            </a:r>
          </a:p>
        </p:txBody>
      </p:sp>
      <p:sp>
        <p:nvSpPr>
          <p:cNvPr id="29" name="正方形/長方形 28"/>
          <p:cNvSpPr/>
          <p:nvPr/>
        </p:nvSpPr>
        <p:spPr>
          <a:xfrm>
            <a:off x="1161204" y="5309588"/>
            <a:ext cx="6845330" cy="1174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white"/>
                </a:solidFill>
              </a:rPr>
              <a:t>８１人</a:t>
            </a:r>
            <a:r>
              <a:rPr lang="en-US" altLang="ja-JP" sz="4000" dirty="0">
                <a:solidFill>
                  <a:prstClr val="white"/>
                </a:solidFill>
              </a:rPr>
              <a:t>×</a:t>
            </a:r>
            <a:r>
              <a:rPr lang="ja-JP" altLang="en-US" sz="4000" dirty="0">
                <a:solidFill>
                  <a:prstClr val="white"/>
                </a:solidFill>
              </a:rPr>
              <a:t>３人＝２４３人</a:t>
            </a:r>
          </a:p>
        </p:txBody>
      </p:sp>
      <p:sp>
        <p:nvSpPr>
          <p:cNvPr id="28" name="正方形/長方形 27"/>
          <p:cNvSpPr/>
          <p:nvPr/>
        </p:nvSpPr>
        <p:spPr>
          <a:xfrm>
            <a:off x="1177302" y="5313449"/>
            <a:ext cx="6829232" cy="1167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white"/>
                </a:solidFill>
              </a:rPr>
              <a:t>２４３人</a:t>
            </a:r>
            <a:r>
              <a:rPr lang="en-US" altLang="ja-JP" sz="4000" dirty="0">
                <a:solidFill>
                  <a:prstClr val="white"/>
                </a:solidFill>
              </a:rPr>
              <a:t>×</a:t>
            </a:r>
            <a:r>
              <a:rPr lang="ja-JP" altLang="en-US" sz="4000" dirty="0">
                <a:solidFill>
                  <a:prstClr val="white"/>
                </a:solidFill>
              </a:rPr>
              <a:t>３人＝７２９人</a:t>
            </a:r>
          </a:p>
        </p:txBody>
      </p:sp>
      <p:sp>
        <p:nvSpPr>
          <p:cNvPr id="20" name="正方形/長方形 19"/>
          <p:cNvSpPr/>
          <p:nvPr/>
        </p:nvSpPr>
        <p:spPr>
          <a:xfrm>
            <a:off x="1161204" y="5309588"/>
            <a:ext cx="6845330" cy="1178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00" dirty="0">
              <a:solidFill>
                <a:prstClr val="white"/>
              </a:solidFill>
            </a:endParaRPr>
          </a:p>
        </p:txBody>
      </p:sp>
      <p:sp>
        <p:nvSpPr>
          <p:cNvPr id="31" name="テキスト ボックス 30"/>
          <p:cNvSpPr txBox="1"/>
          <p:nvPr/>
        </p:nvSpPr>
        <p:spPr>
          <a:xfrm>
            <a:off x="6303568" y="1983244"/>
            <a:ext cx="5256584" cy="646331"/>
          </a:xfrm>
          <a:prstGeom prst="rect">
            <a:avLst/>
          </a:prstGeom>
          <a:noFill/>
        </p:spPr>
        <p:txBody>
          <a:bodyPr wrap="square" rtlCol="0">
            <a:spAutoFit/>
          </a:bodyPr>
          <a:lstStyle/>
          <a:p>
            <a:r>
              <a:rPr lang="ja-JP" altLang="en-US" sz="3600" dirty="0"/>
              <a:t>１４７１４７</a:t>
            </a:r>
            <a:r>
              <a:rPr lang="ja-JP" altLang="en-US" sz="2800" dirty="0"/>
              <a:t>人</a:t>
            </a:r>
          </a:p>
        </p:txBody>
      </p:sp>
      <p:sp>
        <p:nvSpPr>
          <p:cNvPr id="32" name="テキスト ボックス 31"/>
          <p:cNvSpPr txBox="1"/>
          <p:nvPr/>
        </p:nvSpPr>
        <p:spPr>
          <a:xfrm>
            <a:off x="1537569" y="2629574"/>
            <a:ext cx="3719626" cy="646331"/>
          </a:xfrm>
          <a:prstGeom prst="rect">
            <a:avLst/>
          </a:prstGeom>
          <a:noFill/>
        </p:spPr>
        <p:txBody>
          <a:bodyPr wrap="square" rtlCol="0">
            <a:spAutoFit/>
          </a:bodyPr>
          <a:lstStyle/>
          <a:p>
            <a:r>
              <a:rPr lang="ja-JP" altLang="en-US" sz="3600" dirty="0"/>
              <a:t>４４１４４１</a:t>
            </a:r>
            <a:r>
              <a:rPr lang="ja-JP" altLang="en-US" sz="2800" dirty="0"/>
              <a:t>人＋</a:t>
            </a:r>
          </a:p>
        </p:txBody>
      </p:sp>
      <p:sp>
        <p:nvSpPr>
          <p:cNvPr id="33" name="テキスト ボックス 32"/>
          <p:cNvSpPr txBox="1"/>
          <p:nvPr/>
        </p:nvSpPr>
        <p:spPr>
          <a:xfrm>
            <a:off x="4256240" y="2629576"/>
            <a:ext cx="5256584" cy="646331"/>
          </a:xfrm>
          <a:prstGeom prst="rect">
            <a:avLst/>
          </a:prstGeom>
          <a:noFill/>
        </p:spPr>
        <p:txBody>
          <a:bodyPr wrap="square" rtlCol="0">
            <a:spAutoFit/>
          </a:bodyPr>
          <a:lstStyle/>
          <a:p>
            <a:r>
              <a:rPr lang="ja-JP" altLang="en-US" sz="3600" dirty="0"/>
              <a:t>１３２４３２４</a:t>
            </a:r>
            <a:r>
              <a:rPr lang="ja-JP" altLang="en-US" sz="2800" dirty="0"/>
              <a:t>人＋</a:t>
            </a:r>
          </a:p>
        </p:txBody>
      </p:sp>
      <p:sp>
        <p:nvSpPr>
          <p:cNvPr id="36" name="テキスト ボックス 35"/>
          <p:cNvSpPr txBox="1"/>
          <p:nvPr/>
        </p:nvSpPr>
        <p:spPr>
          <a:xfrm>
            <a:off x="1537569" y="3922238"/>
            <a:ext cx="5256584" cy="646331"/>
          </a:xfrm>
          <a:prstGeom prst="rect">
            <a:avLst/>
          </a:prstGeom>
          <a:noFill/>
        </p:spPr>
        <p:txBody>
          <a:bodyPr wrap="square" rtlCol="0">
            <a:spAutoFit/>
          </a:bodyPr>
          <a:lstStyle/>
          <a:p>
            <a:r>
              <a:rPr lang="ja-JP" altLang="en-US" sz="3600" dirty="0"/>
              <a:t>３５７５６７４８</a:t>
            </a:r>
            <a:r>
              <a:rPr lang="ja-JP" altLang="en-US" sz="2800" dirty="0"/>
              <a:t>人＋</a:t>
            </a:r>
          </a:p>
        </p:txBody>
      </p:sp>
      <p:sp>
        <p:nvSpPr>
          <p:cNvPr id="37" name="テキスト ボックス 36"/>
          <p:cNvSpPr txBox="1"/>
          <p:nvPr/>
        </p:nvSpPr>
        <p:spPr>
          <a:xfrm>
            <a:off x="4835205" y="3922238"/>
            <a:ext cx="5256584" cy="646331"/>
          </a:xfrm>
          <a:prstGeom prst="rect">
            <a:avLst/>
          </a:prstGeom>
          <a:noFill/>
        </p:spPr>
        <p:txBody>
          <a:bodyPr wrap="square" rtlCol="0">
            <a:spAutoFit/>
          </a:bodyPr>
          <a:lstStyle/>
          <a:p>
            <a:r>
              <a:rPr lang="ja-JP" altLang="en-US" sz="3600" dirty="0"/>
              <a:t>１０８２８０２４４</a:t>
            </a:r>
            <a:r>
              <a:rPr lang="ja-JP" altLang="en-US" sz="2800" dirty="0"/>
              <a:t>人</a:t>
            </a:r>
            <a:endParaRPr lang="en-US" altLang="ja-JP" sz="2800" dirty="0"/>
          </a:p>
        </p:txBody>
      </p:sp>
      <p:sp>
        <p:nvSpPr>
          <p:cNvPr id="38" name="正方形/長方形 37"/>
          <p:cNvSpPr/>
          <p:nvPr/>
        </p:nvSpPr>
        <p:spPr>
          <a:xfrm>
            <a:off x="1139852" y="5300202"/>
            <a:ext cx="6866682" cy="118811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b="1" dirty="0">
                <a:solidFill>
                  <a:prstClr val="white"/>
                </a:solidFill>
              </a:rPr>
              <a:t>１６０９１０３６２人</a:t>
            </a:r>
          </a:p>
        </p:txBody>
      </p:sp>
      <p:sp>
        <p:nvSpPr>
          <p:cNvPr id="39" name="正方形/長方形 38"/>
          <p:cNvSpPr/>
          <p:nvPr/>
        </p:nvSpPr>
        <p:spPr>
          <a:xfrm>
            <a:off x="1142976" y="5286388"/>
            <a:ext cx="6866682" cy="11881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b="1" dirty="0">
                <a:solidFill>
                  <a:prstClr val="white"/>
                </a:solidFill>
              </a:rPr>
              <a:t>約　１億６千万人</a:t>
            </a:r>
          </a:p>
        </p:txBody>
      </p:sp>
      <p:sp>
        <p:nvSpPr>
          <p:cNvPr id="2" name="円形吹き出し 1"/>
          <p:cNvSpPr/>
          <p:nvPr/>
        </p:nvSpPr>
        <p:spPr>
          <a:xfrm>
            <a:off x="3730033" y="1983245"/>
            <a:ext cx="5413967" cy="2667749"/>
          </a:xfrm>
          <a:prstGeom prst="wedgeEllipseCallou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prstClr val="white"/>
                </a:solidFill>
                <a:latin typeface="HGS創英角ｺﾞｼｯｸUB" pitchFamily="50" charset="-128"/>
                <a:ea typeface="HGS創英角ｺﾞｼｯｸUB" pitchFamily="50" charset="-128"/>
              </a:rPr>
              <a:t>日本の人口より</a:t>
            </a:r>
            <a:r>
              <a:rPr lang="en-US" altLang="ja-JP" sz="3200" dirty="0">
                <a:solidFill>
                  <a:prstClr val="white"/>
                </a:solidFill>
                <a:latin typeface="HGS創英角ｺﾞｼｯｸUB" pitchFamily="50" charset="-128"/>
                <a:ea typeface="HGS創英角ｺﾞｼｯｸUB" pitchFamily="50" charset="-128"/>
              </a:rPr>
              <a:t>…</a:t>
            </a:r>
            <a:r>
              <a:rPr lang="ja-JP" altLang="en-US" sz="3200" dirty="0">
                <a:solidFill>
                  <a:prstClr val="white"/>
                </a:solidFill>
                <a:latin typeface="HGS創英角ｺﾞｼｯｸUB" pitchFamily="50" charset="-128"/>
                <a:ea typeface="HGS創英角ｺﾞｼｯｸUB" pitchFamily="50" charset="-128"/>
              </a:rPr>
              <a:t>　</a:t>
            </a:r>
            <a:r>
              <a:rPr lang="ja-JP" altLang="en-US" sz="4400" dirty="0">
                <a:solidFill>
                  <a:prstClr val="white"/>
                </a:solidFill>
                <a:latin typeface="HGS創英角ｺﾞｼｯｸUB" pitchFamily="50" charset="-128"/>
                <a:ea typeface="HGS創英角ｺﾞｼｯｸUB" pitchFamily="50" charset="-128"/>
              </a:rPr>
              <a:t>多い！！</a:t>
            </a:r>
            <a:endParaRPr lang="ja-JP" altLang="en-US" dirty="0">
              <a:solidFill>
                <a:prstClr val="white"/>
              </a:solidFill>
            </a:endParaRPr>
          </a:p>
        </p:txBody>
      </p:sp>
    </p:spTree>
    <p:extLst>
      <p:ext uri="{BB962C8B-B14F-4D97-AF65-F5344CB8AC3E}">
        <p14:creationId xmlns="" xmlns:p14="http://schemas.microsoft.com/office/powerpoint/2010/main" val="240465637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500"/>
                                        <p:tgtEl>
                                          <p:spTgt spid="17"/>
                                        </p:tgtEl>
                                      </p:cBhvr>
                                    </p:animEffect>
                                  </p:childTnLst>
                                </p:cTn>
                              </p:par>
                            </p:childTnLst>
                          </p:cTn>
                        </p:par>
                        <p:par>
                          <p:cTn id="66" fill="hold">
                            <p:stCondLst>
                              <p:cond delay="500"/>
                            </p:stCondLst>
                            <p:childTnLst>
                              <p:par>
                                <p:cTn id="67" presetID="10" presetClass="entr" presetSubtype="0"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500"/>
                                        <p:tgtEl>
                                          <p:spTgt spid="24"/>
                                        </p:tgtEl>
                                      </p:cBhvr>
                                    </p:animEffect>
                                  </p:childTnLst>
                                </p:cTn>
                              </p:par>
                            </p:childTnLst>
                          </p:cTn>
                        </p:par>
                        <p:par>
                          <p:cTn id="70" fill="hold">
                            <p:stCondLst>
                              <p:cond delay="1000"/>
                            </p:stCondLst>
                            <p:childTnLst>
                              <p:par>
                                <p:cTn id="71" presetID="10" presetClass="entr" presetSubtype="0"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childTnLst>
                          </p:cTn>
                        </p:par>
                        <p:par>
                          <p:cTn id="74" fill="hold">
                            <p:stCondLst>
                              <p:cond delay="1500"/>
                            </p:stCondLst>
                            <p:childTnLst>
                              <p:par>
                                <p:cTn id="75" presetID="10" presetClass="entr" presetSubtype="0"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par>
                          <p:cTn id="78" fill="hold">
                            <p:stCondLst>
                              <p:cond delay="2000"/>
                            </p:stCondLst>
                            <p:childTnLst>
                              <p:par>
                                <p:cTn id="79" presetID="10"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500"/>
                                        <p:tgtEl>
                                          <p:spTgt spid="31"/>
                                        </p:tgtEl>
                                      </p:cBhvr>
                                    </p:animEffect>
                                  </p:childTnLst>
                                </p:cTn>
                              </p:par>
                            </p:childTnLst>
                          </p:cTn>
                        </p:par>
                        <p:par>
                          <p:cTn id="82" fill="hold">
                            <p:stCondLst>
                              <p:cond delay="2500"/>
                            </p:stCondLst>
                            <p:childTnLst>
                              <p:par>
                                <p:cTn id="83" presetID="10"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500"/>
                                        <p:tgtEl>
                                          <p:spTgt spid="32"/>
                                        </p:tgtEl>
                                      </p:cBhvr>
                                    </p:animEffect>
                                  </p:childTnLst>
                                </p:cTn>
                              </p:par>
                            </p:childTnLst>
                          </p:cTn>
                        </p:par>
                        <p:par>
                          <p:cTn id="86" fill="hold">
                            <p:stCondLst>
                              <p:cond delay="3000"/>
                            </p:stCondLst>
                            <p:childTnLst>
                              <p:par>
                                <p:cTn id="87" presetID="10" presetClass="entr" presetSubtype="0"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500"/>
                                        <p:tgtEl>
                                          <p:spTgt spid="33"/>
                                        </p:tgtEl>
                                      </p:cBhvr>
                                    </p:animEffect>
                                  </p:childTnLst>
                                </p:cTn>
                              </p:par>
                            </p:childTnLst>
                          </p:cTn>
                        </p:par>
                        <p:par>
                          <p:cTn id="90" fill="hold">
                            <p:stCondLst>
                              <p:cond delay="3500"/>
                            </p:stCondLst>
                            <p:childTnLst>
                              <p:par>
                                <p:cTn id="91" presetID="10" presetClass="entr" presetSubtype="0" fill="hold" grpId="0" nodeType="after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fade">
                                      <p:cBhvr>
                                        <p:cTn id="93" dur="500"/>
                                        <p:tgtEl>
                                          <p:spTgt spid="34"/>
                                        </p:tgtEl>
                                      </p:cBhvr>
                                    </p:animEffect>
                                  </p:childTnLst>
                                </p:cTn>
                              </p:par>
                            </p:childTnLst>
                          </p:cTn>
                        </p:par>
                        <p:par>
                          <p:cTn id="94" fill="hold">
                            <p:stCondLst>
                              <p:cond delay="4000"/>
                            </p:stCondLst>
                            <p:childTnLst>
                              <p:par>
                                <p:cTn id="95" presetID="10"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500"/>
                                        <p:tgtEl>
                                          <p:spTgt spid="35"/>
                                        </p:tgtEl>
                                      </p:cBhvr>
                                    </p:animEffect>
                                  </p:childTnLst>
                                </p:cTn>
                              </p:par>
                            </p:childTnLst>
                          </p:cTn>
                        </p:par>
                        <p:par>
                          <p:cTn id="98" fill="hold">
                            <p:stCondLst>
                              <p:cond delay="4500"/>
                            </p:stCondLst>
                            <p:childTnLst>
                              <p:par>
                                <p:cTn id="99" presetID="10" presetClass="entr" presetSubtype="0"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500"/>
                                        <p:tgtEl>
                                          <p:spTgt spid="36"/>
                                        </p:tgtEl>
                                      </p:cBhvr>
                                    </p:animEffect>
                                  </p:childTnLst>
                                </p:cTn>
                              </p:par>
                            </p:childTnLst>
                          </p:cTn>
                        </p:par>
                        <p:par>
                          <p:cTn id="102" fill="hold">
                            <p:stCondLst>
                              <p:cond delay="5000"/>
                            </p:stCondLst>
                            <p:childTnLst>
                              <p:par>
                                <p:cTn id="103" presetID="10" presetClass="entr" presetSubtype="0" fill="hold" grpId="0" nodeType="afterEffect">
                                  <p:stCondLst>
                                    <p:cond delay="0"/>
                                  </p:stCondLst>
                                  <p:childTnLst>
                                    <p:set>
                                      <p:cBhvr>
                                        <p:cTn id="104" dur="1" fill="hold">
                                          <p:stCondLst>
                                            <p:cond delay="0"/>
                                          </p:stCondLst>
                                        </p:cTn>
                                        <p:tgtEl>
                                          <p:spTgt spid="37"/>
                                        </p:tgtEl>
                                        <p:attrNameLst>
                                          <p:attrName>style.visibility</p:attrName>
                                        </p:attrNameLst>
                                      </p:cBhvr>
                                      <p:to>
                                        <p:strVal val="visible"/>
                                      </p:to>
                                    </p:set>
                                    <p:animEffect transition="in" filter="fade">
                                      <p:cBhvr>
                                        <p:cTn id="105" dur="500"/>
                                        <p:tgtEl>
                                          <p:spTgt spid="37"/>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iterate type="lt">
                                    <p:tmAbs val="0"/>
                                  </p:iterate>
                                  <p:childTnLst>
                                    <p:set>
                                      <p:cBhvr>
                                        <p:cTn id="109" dur="1" fill="hold">
                                          <p:stCondLst>
                                            <p:cond delay="0"/>
                                          </p:stCondLst>
                                        </p:cTn>
                                        <p:tgtEl>
                                          <p:spTgt spid="38"/>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9" presetClass="entr" presetSubtype="0" fill="hold" grpId="0" nodeType="clickEffect">
                                  <p:stCondLst>
                                    <p:cond delay="0"/>
                                  </p:stCondLst>
                                  <p:childTnLst>
                                    <p:set>
                                      <p:cBhvr>
                                        <p:cTn id="113" dur="1" fill="hold">
                                          <p:stCondLst>
                                            <p:cond delay="0"/>
                                          </p:stCondLst>
                                        </p:cTn>
                                        <p:tgtEl>
                                          <p:spTgt spid="39"/>
                                        </p:tgtEl>
                                        <p:attrNameLst>
                                          <p:attrName>style.visibility</p:attrName>
                                        </p:attrNameLst>
                                      </p:cBhvr>
                                      <p:to>
                                        <p:strVal val="visible"/>
                                      </p:to>
                                    </p:set>
                                    <p:animEffect transition="in" filter="dissolve">
                                      <p:cBhvr>
                                        <p:cTn id="114" dur="500"/>
                                        <p:tgtEl>
                                          <p:spTgt spid="39"/>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2"/>
                                        </p:tgtEl>
                                        <p:attrNameLst>
                                          <p:attrName>style.visibility</p:attrName>
                                        </p:attrNameLst>
                                      </p:cBhvr>
                                      <p:to>
                                        <p:strVal val="visible"/>
                                      </p:to>
                                    </p:set>
                                    <p:anim calcmode="lin" valueType="num">
                                      <p:cBhvr>
                                        <p:cTn id="119" dur="500" fill="hold"/>
                                        <p:tgtEl>
                                          <p:spTgt spid="2"/>
                                        </p:tgtEl>
                                        <p:attrNameLst>
                                          <p:attrName>ppt_w</p:attrName>
                                        </p:attrNameLst>
                                      </p:cBhvr>
                                      <p:tavLst>
                                        <p:tav tm="0">
                                          <p:val>
                                            <p:fltVal val="0"/>
                                          </p:val>
                                        </p:tav>
                                        <p:tav tm="100000">
                                          <p:val>
                                            <p:strVal val="#ppt_w"/>
                                          </p:val>
                                        </p:tav>
                                      </p:tavLst>
                                    </p:anim>
                                    <p:anim calcmode="lin" valueType="num">
                                      <p:cBhvr>
                                        <p:cTn id="120" dur="500" fill="hold"/>
                                        <p:tgtEl>
                                          <p:spTgt spid="2"/>
                                        </p:tgtEl>
                                        <p:attrNameLst>
                                          <p:attrName>ppt_h</p:attrName>
                                        </p:attrNameLst>
                                      </p:cBhvr>
                                      <p:tavLst>
                                        <p:tav tm="0">
                                          <p:val>
                                            <p:fltVal val="0"/>
                                          </p:val>
                                        </p:tav>
                                        <p:tav tm="100000">
                                          <p:val>
                                            <p:strVal val="#ppt_h"/>
                                          </p:val>
                                        </p:tav>
                                      </p:tavLst>
                                    </p:anim>
                                    <p:animEffect transition="in" filter="fade">
                                      <p:cBhvr>
                                        <p:cTn id="1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9" grpId="0" animBg="1"/>
      <p:bldP spid="19" grpId="0" animBg="1"/>
      <p:bldP spid="11" grpId="0"/>
      <p:bldP spid="12" grpId="0"/>
      <p:bldP spid="13" grpId="0"/>
      <p:bldP spid="14" grpId="0"/>
      <p:bldP spid="15" grpId="0"/>
      <p:bldP spid="16" grpId="0"/>
      <p:bldP spid="17" grpId="0"/>
      <p:bldP spid="22" grpId="0" animBg="1"/>
      <p:bldP spid="23" grpId="0" animBg="1"/>
      <p:bldP spid="24" grpId="0"/>
      <p:bldP spid="25" grpId="0"/>
      <p:bldP spid="27" grpId="0"/>
      <p:bldP spid="29" grpId="0" animBg="1"/>
      <p:bldP spid="28" grpId="0" animBg="1"/>
      <p:bldP spid="20" grpId="0" animBg="1"/>
      <p:bldP spid="31" grpId="0"/>
      <p:bldP spid="32" grpId="0"/>
      <p:bldP spid="33" grpId="0"/>
      <p:bldP spid="36" grpId="0"/>
      <p:bldP spid="37" grpId="0"/>
      <p:bldP spid="38" grpId="0" animBg="1"/>
      <p:bldP spid="39" grpId="0" animBg="1"/>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h23421\AppData\Local\Microsoft\Windows\Temporary Internet Files\Content.IE5\25XDB6RP\MC900390996[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63688" y="501464"/>
            <a:ext cx="1648591" cy="1534366"/>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C:\Users\h23421\AppData\Local\Microsoft\Windows\Temporary Internet Files\Content.IE5\A3CQMLOH\MC900391024[1].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54804" y="0"/>
            <a:ext cx="2220476" cy="2176594"/>
          </a:xfrm>
          <a:prstGeom prst="rect">
            <a:avLst/>
          </a:prstGeom>
          <a:noFill/>
          <a:extLst>
            <a:ext uri="{909E8E84-426E-40DD-AFC4-6F175D3DCCD1}">
              <a14:hiddenFill xmlns="" xmlns:a14="http://schemas.microsoft.com/office/drawing/2010/main">
                <a:solidFill>
                  <a:srgbClr val="FFFFFF"/>
                </a:solidFill>
              </a14:hiddenFill>
            </a:ext>
          </a:extLst>
        </p:spPr>
      </p:pic>
      <p:sp>
        <p:nvSpPr>
          <p:cNvPr id="4" name="テキスト ボックス 3"/>
          <p:cNvSpPr txBox="1"/>
          <p:nvPr/>
        </p:nvSpPr>
        <p:spPr>
          <a:xfrm>
            <a:off x="1907704" y="3068960"/>
            <a:ext cx="1872208" cy="369332"/>
          </a:xfrm>
          <a:prstGeom prst="rect">
            <a:avLst/>
          </a:prstGeom>
          <a:noFill/>
        </p:spPr>
        <p:txBody>
          <a:bodyPr wrap="square" rtlCol="0">
            <a:spAutoFit/>
          </a:bodyPr>
          <a:lstStyle/>
          <a:p>
            <a:endParaRPr lang="ja-JP" altLang="en-US">
              <a:solidFill>
                <a:prstClr val="white"/>
              </a:solidFill>
            </a:endParaRPr>
          </a:p>
        </p:txBody>
      </p:sp>
      <p:sp>
        <p:nvSpPr>
          <p:cNvPr id="2" name="テキスト ボックス 1"/>
          <p:cNvSpPr txBox="1"/>
          <p:nvPr/>
        </p:nvSpPr>
        <p:spPr>
          <a:xfrm>
            <a:off x="1291839" y="2035830"/>
            <a:ext cx="8964488" cy="1200329"/>
          </a:xfrm>
          <a:prstGeom prst="rect">
            <a:avLst/>
          </a:prstGeom>
          <a:noFill/>
        </p:spPr>
        <p:txBody>
          <a:bodyPr wrap="square" rtlCol="0">
            <a:spAutoFit/>
          </a:bodyPr>
          <a:lstStyle/>
          <a:p>
            <a:r>
              <a:rPr lang="ja-JP" altLang="en-US" sz="5400" dirty="0">
                <a:solidFill>
                  <a:schemeClr val="tx2">
                    <a:lumMod val="75000"/>
                  </a:schemeClr>
                </a:solidFill>
                <a:latin typeface="HGPｺﾞｼｯｸE" pitchFamily="50" charset="-128"/>
                <a:ea typeface="HGPｺﾞｼｯｸE" pitchFamily="50" charset="-128"/>
              </a:rPr>
              <a:t>１ヶ月１人　→　３ヶ月３人</a:t>
            </a:r>
            <a:endParaRPr lang="en-US" altLang="ja-JP" sz="5400" dirty="0">
              <a:solidFill>
                <a:schemeClr val="tx2">
                  <a:lumMod val="75000"/>
                </a:schemeClr>
              </a:solidFill>
              <a:latin typeface="HGPｺﾞｼｯｸE" pitchFamily="50" charset="-128"/>
              <a:ea typeface="HGPｺﾞｼｯｸE" pitchFamily="50" charset="-128"/>
            </a:endParaRPr>
          </a:p>
          <a:p>
            <a:endParaRPr lang="ja-JP" altLang="en-US" dirty="0">
              <a:solidFill>
                <a:srgbClr val="FFFF99"/>
              </a:solidFill>
            </a:endParaRPr>
          </a:p>
        </p:txBody>
      </p:sp>
      <p:sp>
        <p:nvSpPr>
          <p:cNvPr id="5" name="正方形/長方形 4"/>
          <p:cNvSpPr/>
          <p:nvPr/>
        </p:nvSpPr>
        <p:spPr>
          <a:xfrm>
            <a:off x="1115616" y="3461038"/>
            <a:ext cx="8479287" cy="1938992"/>
          </a:xfrm>
          <a:prstGeom prst="rect">
            <a:avLst/>
          </a:prstGeom>
        </p:spPr>
        <p:txBody>
          <a:bodyPr wrap="square">
            <a:spAutoFit/>
          </a:bodyPr>
          <a:lstStyle/>
          <a:p>
            <a:r>
              <a:rPr lang="ja-JP" altLang="en-US" sz="5400" dirty="0">
                <a:solidFill>
                  <a:schemeClr val="tx2">
                    <a:lumMod val="75000"/>
                  </a:schemeClr>
                </a:solidFill>
                <a:latin typeface="HGPｺﾞｼｯｸE" pitchFamily="50" charset="-128"/>
                <a:ea typeface="HGPｺﾞｼｯｸE" pitchFamily="50" charset="-128"/>
              </a:rPr>
              <a:t>１７代</a:t>
            </a:r>
            <a:r>
              <a:rPr lang="en-US" altLang="ja-JP" sz="5400" dirty="0">
                <a:solidFill>
                  <a:schemeClr val="tx2">
                    <a:lumMod val="75000"/>
                  </a:schemeClr>
                </a:solidFill>
                <a:latin typeface="HGPｺﾞｼｯｸE" pitchFamily="50" charset="-128"/>
                <a:ea typeface="HGPｺﾞｼｯｸE" pitchFamily="50" charset="-128"/>
              </a:rPr>
              <a:t>×</a:t>
            </a:r>
            <a:r>
              <a:rPr lang="ja-JP" altLang="en-US" sz="5400" dirty="0">
                <a:solidFill>
                  <a:schemeClr val="tx2">
                    <a:lumMod val="75000"/>
                  </a:schemeClr>
                </a:solidFill>
                <a:latin typeface="HGPｺﾞｼｯｸE" pitchFamily="50" charset="-128"/>
                <a:ea typeface="HGPｺﾞｼｯｸE" pitchFamily="50" charset="-128"/>
              </a:rPr>
              <a:t>３ヶ月＝　５１ヶ月</a:t>
            </a:r>
            <a:endParaRPr lang="en-US" altLang="ja-JP" sz="5400" dirty="0">
              <a:solidFill>
                <a:schemeClr val="tx2">
                  <a:lumMod val="75000"/>
                </a:schemeClr>
              </a:solidFill>
              <a:latin typeface="HGPｺﾞｼｯｸE" pitchFamily="50" charset="-128"/>
              <a:ea typeface="HGPｺﾞｼｯｸE" pitchFamily="50" charset="-128"/>
            </a:endParaRPr>
          </a:p>
          <a:p>
            <a:r>
              <a:rPr lang="ja-JP" altLang="en-US" sz="5400" dirty="0">
                <a:solidFill>
                  <a:schemeClr val="tx2">
                    <a:lumMod val="75000"/>
                  </a:schemeClr>
                </a:solidFill>
                <a:latin typeface="HGPｺﾞｼｯｸE" pitchFamily="50" charset="-128"/>
                <a:ea typeface="HGPｺﾞｼｯｸE" pitchFamily="50" charset="-128"/>
              </a:rPr>
              <a:t>　　　　　　　　　</a:t>
            </a:r>
            <a:r>
              <a:rPr lang="ja-JP" altLang="en-US" sz="5400" b="1" dirty="0">
                <a:solidFill>
                  <a:schemeClr val="tx2">
                    <a:lumMod val="75000"/>
                  </a:schemeClr>
                </a:solidFill>
                <a:latin typeface="HGPｺﾞｼｯｸE" pitchFamily="50" charset="-128"/>
                <a:ea typeface="HGPｺﾞｼｯｸE" pitchFamily="50" charset="-128"/>
              </a:rPr>
              <a:t>　</a:t>
            </a:r>
            <a:r>
              <a:rPr lang="ja-JP" altLang="en-US" sz="6600" u="sng" dirty="0">
                <a:solidFill>
                  <a:schemeClr val="tx2">
                    <a:lumMod val="75000"/>
                  </a:schemeClr>
                </a:solidFill>
                <a:latin typeface="HGPｺﾞｼｯｸE" pitchFamily="50" charset="-128"/>
                <a:ea typeface="HGPｺﾞｼｯｸE" pitchFamily="50" charset="-128"/>
              </a:rPr>
              <a:t>４年３ヶ月</a:t>
            </a:r>
            <a:endParaRPr lang="en-US" altLang="ja-JP" sz="6600" u="sng" dirty="0">
              <a:solidFill>
                <a:schemeClr val="tx2">
                  <a:lumMod val="75000"/>
                </a:schemeClr>
              </a:solidFill>
              <a:latin typeface="HGPｺﾞｼｯｸE" pitchFamily="50" charset="-128"/>
              <a:ea typeface="HGPｺﾞｼｯｸE" pitchFamily="50" charset="-128"/>
            </a:endParaRPr>
          </a:p>
        </p:txBody>
      </p:sp>
      <p:pic>
        <p:nvPicPr>
          <p:cNvPr id="1028" name="Picture 4" descr="C:\Users\h23421\AppData\Local\Microsoft\Windows\Temporary Internet Files\Content.IE5\25XDB6RP\MC900383592[1].wm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63098" y="4607139"/>
            <a:ext cx="1871259" cy="223209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7187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fade">
                                      <p:cBhvr>
                                        <p:cTn id="10"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ハート 6"/>
          <p:cNvSpPr/>
          <p:nvPr/>
        </p:nvSpPr>
        <p:spPr>
          <a:xfrm>
            <a:off x="5380182" y="2251832"/>
            <a:ext cx="3578282" cy="3671830"/>
          </a:xfrm>
          <a:prstGeom prst="heart">
            <a:avLst/>
          </a:prstGeom>
          <a:solidFill>
            <a:schemeClr val="accent1">
              <a:lumMod val="40000"/>
              <a:lumOff val="60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5400" dirty="0">
              <a:solidFill>
                <a:prstClr val="black"/>
              </a:solidFill>
              <a:latin typeface="HGP創英角ﾎﾟｯﾌﾟ体" pitchFamily="50" charset="-128"/>
              <a:ea typeface="HGP創英角ﾎﾟｯﾌﾟ体" pitchFamily="50" charset="-128"/>
            </a:endParaRPr>
          </a:p>
          <a:p>
            <a:pPr algn="ctr"/>
            <a:r>
              <a:rPr lang="ja-JP" altLang="en-US" sz="5400" dirty="0">
                <a:solidFill>
                  <a:prstClr val="black"/>
                </a:solidFill>
                <a:latin typeface="HGP創英角ﾎﾟｯﾌﾟ体" pitchFamily="50" charset="-128"/>
                <a:ea typeface="HGP創英角ﾎﾟｯﾌﾟ体" pitchFamily="50" charset="-128"/>
              </a:rPr>
              <a:t>重要な</a:t>
            </a:r>
            <a:r>
              <a:rPr lang="ja-JP" altLang="en-US" sz="6000" dirty="0">
                <a:solidFill>
                  <a:prstClr val="black"/>
                </a:solidFill>
                <a:latin typeface="HGP創英角ﾎﾟｯﾌﾟ体" pitchFamily="50" charset="-128"/>
                <a:ea typeface="HGP創英角ﾎﾟｯﾌﾟ体" pitchFamily="50" charset="-128"/>
              </a:rPr>
              <a:t>鍵</a:t>
            </a:r>
          </a:p>
        </p:txBody>
      </p:sp>
      <p:sp>
        <p:nvSpPr>
          <p:cNvPr id="2" name="タイトル 1"/>
          <p:cNvSpPr>
            <a:spLocks noGrp="1"/>
          </p:cNvSpPr>
          <p:nvPr>
            <p:ph type="title"/>
          </p:nvPr>
        </p:nvSpPr>
        <p:spPr>
          <a:xfrm>
            <a:off x="0" y="404664"/>
            <a:ext cx="9756576" cy="1399032"/>
          </a:xfrm>
        </p:spPr>
        <p:txBody>
          <a:bodyPr>
            <a:normAutofit/>
          </a:bodyPr>
          <a:lstStyle/>
          <a:p>
            <a:r>
              <a:rPr lang="ja-JP" altLang="en-US" sz="4400" b="1" u="sng" dirty="0"/>
              <a:t>１．</a:t>
            </a:r>
            <a:r>
              <a:rPr lang="ja-JP" altLang="en-US" sz="4400" b="1" u="sng" dirty="0" smtClean="0"/>
              <a:t>友達</a:t>
            </a:r>
            <a:r>
              <a:rPr lang="en-US" altLang="ja-JP" sz="4400" b="1" u="sng" dirty="0" smtClean="0"/>
              <a:t>.</a:t>
            </a:r>
            <a:r>
              <a:rPr lang="ja-JP" altLang="en-US" sz="4400" b="1" u="sng" dirty="0" smtClean="0"/>
              <a:t>知人</a:t>
            </a:r>
            <a:r>
              <a:rPr lang="en-US" altLang="ja-JP" sz="4400" b="1" u="sng" dirty="0" smtClean="0"/>
              <a:t>.</a:t>
            </a:r>
            <a:r>
              <a:rPr lang="ja-JP" altLang="en-US" sz="4400" b="1" u="sng" dirty="0" smtClean="0"/>
              <a:t>先輩</a:t>
            </a:r>
            <a:r>
              <a:rPr lang="ja-JP" altLang="en-US" sz="4400" b="1" u="sng" dirty="0"/>
              <a:t>などからの誘い</a:t>
            </a:r>
            <a:r>
              <a:rPr lang="ja-JP" altLang="en-US" sz="4000" b="1" u="sng" dirty="0"/>
              <a:t/>
            </a:r>
            <a:br>
              <a:rPr lang="ja-JP" altLang="en-US" sz="4000" b="1" u="sng" dirty="0"/>
            </a:br>
            <a:endParaRPr kumimoji="1" lang="ja-JP" altLang="en-US" sz="4000" b="1" u="sng" dirty="0"/>
          </a:p>
        </p:txBody>
      </p:sp>
      <p:sp>
        <p:nvSpPr>
          <p:cNvPr id="3" name="テキスト ボックス 2"/>
          <p:cNvSpPr txBox="1"/>
          <p:nvPr/>
        </p:nvSpPr>
        <p:spPr bwMode="hidden">
          <a:xfrm>
            <a:off x="251520" y="1961951"/>
            <a:ext cx="5128662" cy="4247317"/>
          </a:xfrm>
          <a:prstGeom prst="rect">
            <a:avLst/>
          </a:prstGeom>
          <a:noFill/>
          <a:ln>
            <a:noFill/>
          </a:ln>
        </p:spPr>
        <p:txBody>
          <a:bodyPr wrap="square" rtlCol="0">
            <a:spAutoFit/>
          </a:bodyPr>
          <a:lstStyle/>
          <a:p>
            <a:r>
              <a:rPr lang="ja-JP" altLang="en-US" sz="5400" dirty="0">
                <a:solidFill>
                  <a:schemeClr val="accent1">
                    <a:lumMod val="60000"/>
                    <a:lumOff val="40000"/>
                  </a:schemeClr>
                </a:solidFill>
                <a:latin typeface="HGP創英角ﾎﾟｯﾌﾟ体" pitchFamily="50" charset="-128"/>
                <a:ea typeface="HGP創英角ﾎﾟｯﾌﾟ体" pitchFamily="50" charset="-128"/>
              </a:rPr>
              <a:t>身近な人間関係</a:t>
            </a:r>
            <a:endParaRPr lang="en-US" altLang="ja-JP" sz="5400" dirty="0">
              <a:solidFill>
                <a:schemeClr val="accent1">
                  <a:lumMod val="60000"/>
                  <a:lumOff val="40000"/>
                </a:schemeClr>
              </a:solidFill>
            </a:endParaRPr>
          </a:p>
          <a:p>
            <a:r>
              <a:rPr lang="ja-JP" altLang="en-US" sz="5400" dirty="0" smtClean="0">
                <a:solidFill>
                  <a:prstClr val="white"/>
                </a:solidFill>
              </a:rPr>
              <a:t>　　　　</a:t>
            </a:r>
            <a:r>
              <a:rPr lang="ja-JP" altLang="en-US" sz="5400" dirty="0" smtClean="0">
                <a:solidFill>
                  <a:schemeClr val="accent1">
                    <a:lumMod val="60000"/>
                    <a:lumOff val="40000"/>
                  </a:schemeClr>
                </a:solidFill>
              </a:rPr>
              <a:t>＋　</a:t>
            </a:r>
            <a:endParaRPr lang="en-US" altLang="ja-JP" sz="5400" dirty="0">
              <a:solidFill>
                <a:schemeClr val="accent1">
                  <a:lumMod val="60000"/>
                  <a:lumOff val="40000"/>
                </a:schemeClr>
              </a:solidFill>
            </a:endParaRPr>
          </a:p>
          <a:p>
            <a:r>
              <a:rPr lang="ja-JP" altLang="en-US" sz="5400" dirty="0">
                <a:solidFill>
                  <a:prstClr val="white"/>
                </a:solidFill>
                <a:latin typeface="HGP創英角ﾎﾟｯﾌﾟ体" pitchFamily="50" charset="-128"/>
                <a:ea typeface="HGP創英角ﾎﾟｯﾌﾟ体" pitchFamily="50" charset="-128"/>
              </a:rPr>
              <a:t>　</a:t>
            </a:r>
            <a:r>
              <a:rPr lang="ja-JP" altLang="en-US" sz="5400" dirty="0">
                <a:solidFill>
                  <a:schemeClr val="accent1">
                    <a:lumMod val="60000"/>
                    <a:lumOff val="40000"/>
                  </a:schemeClr>
                </a:solidFill>
                <a:latin typeface="HGP創英角ﾎﾟｯﾌﾟ体" pitchFamily="50" charset="-128"/>
                <a:ea typeface="HGP創英角ﾎﾟｯﾌﾟ体" pitchFamily="50" charset="-128"/>
              </a:rPr>
              <a:t>友人の安心感</a:t>
            </a:r>
            <a:endParaRPr lang="en-US" altLang="ja-JP" sz="5400" dirty="0">
              <a:solidFill>
                <a:schemeClr val="accent1">
                  <a:lumMod val="60000"/>
                  <a:lumOff val="40000"/>
                </a:schemeClr>
              </a:solidFill>
              <a:latin typeface="HGP創英角ﾎﾟｯﾌﾟ体" pitchFamily="50" charset="-128"/>
              <a:ea typeface="HGP創英角ﾎﾟｯﾌﾟ体" pitchFamily="50" charset="-128"/>
            </a:endParaRPr>
          </a:p>
          <a:p>
            <a:r>
              <a:rPr lang="ja-JP" altLang="en-US" sz="5400" dirty="0">
                <a:solidFill>
                  <a:prstClr val="white"/>
                </a:solidFill>
              </a:rPr>
              <a:t>　　　</a:t>
            </a:r>
            <a:r>
              <a:rPr lang="ja-JP" altLang="en-US" sz="5400" dirty="0" smtClean="0">
                <a:solidFill>
                  <a:prstClr val="white"/>
                </a:solidFill>
              </a:rPr>
              <a:t>　</a:t>
            </a:r>
            <a:r>
              <a:rPr lang="ja-JP" altLang="en-US" sz="5400" dirty="0" smtClean="0">
                <a:solidFill>
                  <a:schemeClr val="accent1">
                    <a:lumMod val="60000"/>
                    <a:lumOff val="40000"/>
                  </a:schemeClr>
                </a:solidFill>
              </a:rPr>
              <a:t>＋　</a:t>
            </a:r>
            <a:endParaRPr lang="en-US" altLang="ja-JP" sz="5400" dirty="0">
              <a:solidFill>
                <a:schemeClr val="accent1">
                  <a:lumMod val="60000"/>
                  <a:lumOff val="40000"/>
                </a:schemeClr>
              </a:solidFill>
            </a:endParaRPr>
          </a:p>
          <a:p>
            <a:r>
              <a:rPr lang="ja-JP" altLang="en-US" sz="5400" dirty="0">
                <a:solidFill>
                  <a:prstClr val="white"/>
                </a:solidFill>
                <a:latin typeface="HGP創英角ﾎﾟｯﾌﾟ体" pitchFamily="50" charset="-128"/>
                <a:ea typeface="HGP創英角ﾎﾟｯﾌﾟ体" pitchFamily="50" charset="-128"/>
              </a:rPr>
              <a:t> </a:t>
            </a:r>
            <a:r>
              <a:rPr lang="ja-JP" altLang="en-US" sz="5400" dirty="0">
                <a:solidFill>
                  <a:schemeClr val="accent1">
                    <a:lumMod val="60000"/>
                    <a:lumOff val="40000"/>
                  </a:schemeClr>
                </a:solidFill>
                <a:latin typeface="HGP創英角ﾎﾟｯﾌﾟ体" pitchFamily="50" charset="-128"/>
                <a:ea typeface="HGP創英角ﾎﾟｯﾌﾟ体" pitchFamily="50" charset="-128"/>
              </a:rPr>
              <a:t>儲かるイメージ</a:t>
            </a:r>
            <a:r>
              <a:rPr lang="ja-JP" altLang="en-US" dirty="0">
                <a:solidFill>
                  <a:prstClr val="white"/>
                </a:solidFill>
              </a:rPr>
              <a:t>　</a:t>
            </a:r>
          </a:p>
        </p:txBody>
      </p:sp>
    </p:spTree>
    <p:extLst>
      <p:ext uri="{BB962C8B-B14F-4D97-AF65-F5344CB8AC3E}">
        <p14:creationId xmlns="" xmlns:p14="http://schemas.microsoft.com/office/powerpoint/2010/main" val="2646717072"/>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2000" fill="hold"/>
                                        <p:tgtEl>
                                          <p:spTgt spid="3">
                                            <p:txEl>
                                              <p:pRg st="0" end="0"/>
                                            </p:txEl>
                                          </p:spTgt>
                                        </p:tgtEl>
                                        <p:attrNameLst>
                                          <p:attrName>style.color</p:attrName>
                                        </p:attrNameLst>
                                      </p:cBhvr>
                                      <p:to>
                                        <a:schemeClr val="tx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p:cBhvr override="childStyle">
                                        <p:cTn id="10" dur="2000" fill="hold"/>
                                        <p:tgtEl>
                                          <p:spTgt spid="3">
                                            <p:txEl>
                                              <p:pRg st="2" end="2"/>
                                            </p:txEl>
                                          </p:spTgt>
                                        </p:tgtEl>
                                        <p:attrNameLst>
                                          <p:attrName>style.color</p:attrName>
                                        </p:attrNameLst>
                                      </p:cBhvr>
                                      <p:to>
                                        <a:schemeClr val="tx2"/>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p:cBhvr override="childStyle">
                                        <p:cTn id="14" dur="2000" fill="hold"/>
                                        <p:tgtEl>
                                          <p:spTgt spid="3">
                                            <p:txEl>
                                              <p:pRg st="4" end="4"/>
                                            </p:txEl>
                                          </p:spTgt>
                                        </p:tgtEl>
                                        <p:attrNameLst>
                                          <p:attrName>style.color</p:attrName>
                                        </p:attrNameLst>
                                      </p:cBhvr>
                                      <p:to>
                                        <a:schemeClr val="tx2"/>
                                      </p:to>
                                    </p:animClr>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二等辺三角形 11"/>
          <p:cNvSpPr/>
          <p:nvPr/>
        </p:nvSpPr>
        <p:spPr>
          <a:xfrm>
            <a:off x="899592" y="1018636"/>
            <a:ext cx="6912768" cy="4997994"/>
          </a:xfrm>
          <a:prstGeom prst="triangle">
            <a:avLst/>
          </a:prstGeom>
          <a:noFill/>
          <a:ln w="130175"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 name="二等辺三角形 2"/>
          <p:cNvSpPr/>
          <p:nvPr/>
        </p:nvSpPr>
        <p:spPr>
          <a:xfrm>
            <a:off x="3491880" y="920730"/>
            <a:ext cx="1728192" cy="252028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二等辺三角形 4"/>
          <p:cNvSpPr/>
          <p:nvPr/>
        </p:nvSpPr>
        <p:spPr>
          <a:xfrm>
            <a:off x="543781" y="4234616"/>
            <a:ext cx="1728192" cy="2520280"/>
          </a:xfrm>
          <a:prstGeom prst="triangl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円/楕円 5"/>
          <p:cNvSpPr/>
          <p:nvPr/>
        </p:nvSpPr>
        <p:spPr>
          <a:xfrm>
            <a:off x="543781" y="3645024"/>
            <a:ext cx="1728192" cy="1656184"/>
          </a:xfrm>
          <a:prstGeom prst="ellips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a:solidFill>
                  <a:schemeClr val="bg1"/>
                </a:solidFill>
                <a:latin typeface="HGP創英角ﾎﾟｯﾌﾟ体" pitchFamily="50" charset="-128"/>
                <a:ea typeface="HGP創英角ﾎﾟｯﾌﾟ体" pitchFamily="50" charset="-128"/>
              </a:rPr>
              <a:t>友</a:t>
            </a:r>
          </a:p>
        </p:txBody>
      </p:sp>
      <p:sp>
        <p:nvSpPr>
          <p:cNvPr id="7" name="二等辺三角形 6"/>
          <p:cNvSpPr/>
          <p:nvPr/>
        </p:nvSpPr>
        <p:spPr>
          <a:xfrm>
            <a:off x="6732240" y="4234616"/>
            <a:ext cx="1728192" cy="2520280"/>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テキスト ボックス 13"/>
          <p:cNvSpPr txBox="1"/>
          <p:nvPr/>
        </p:nvSpPr>
        <p:spPr>
          <a:xfrm>
            <a:off x="2907402" y="5079257"/>
            <a:ext cx="2952328" cy="830997"/>
          </a:xfrm>
          <a:prstGeom prst="rect">
            <a:avLst/>
          </a:prstGeom>
          <a:solidFill>
            <a:schemeClr val="bg1">
              <a:lumMod val="65000"/>
              <a:lumOff val="35000"/>
            </a:schemeClr>
          </a:solidFill>
        </p:spPr>
        <p:txBody>
          <a:bodyPr wrap="square" rtlCol="0">
            <a:spAutoFit/>
          </a:bodyPr>
          <a:lstStyle/>
          <a:p>
            <a:r>
              <a:rPr lang="ja-JP" altLang="en-US" sz="4800" b="1" dirty="0"/>
              <a:t>友人関係</a:t>
            </a:r>
          </a:p>
        </p:txBody>
      </p:sp>
      <p:sp>
        <p:nvSpPr>
          <p:cNvPr id="2" name="テキスト ボックス 1"/>
          <p:cNvSpPr txBox="1"/>
          <p:nvPr/>
        </p:nvSpPr>
        <p:spPr>
          <a:xfrm rot="2090318">
            <a:off x="2106994" y="1239387"/>
            <a:ext cx="923330" cy="2664296"/>
          </a:xfrm>
          <a:prstGeom prst="rect">
            <a:avLst/>
          </a:prstGeom>
          <a:solidFill>
            <a:schemeClr val="bg1">
              <a:lumMod val="65000"/>
              <a:lumOff val="35000"/>
            </a:schemeClr>
          </a:solidFill>
        </p:spPr>
        <p:txBody>
          <a:bodyPr vert="eaVert" wrap="square" rtlCol="0">
            <a:spAutoFit/>
          </a:bodyPr>
          <a:lstStyle/>
          <a:p>
            <a:r>
              <a:rPr lang="ja-JP" altLang="en-US" sz="4800" b="1" dirty="0"/>
              <a:t>上下関係</a:t>
            </a:r>
          </a:p>
        </p:txBody>
      </p:sp>
      <p:cxnSp>
        <p:nvCxnSpPr>
          <p:cNvPr id="10" name="直線矢印コネクタ 9"/>
          <p:cNvCxnSpPr/>
          <p:nvPr/>
        </p:nvCxnSpPr>
        <p:spPr>
          <a:xfrm flipV="1">
            <a:off x="1927420" y="1552000"/>
            <a:ext cx="1522024" cy="2186758"/>
          </a:xfrm>
          <a:prstGeom prst="straightConnector1">
            <a:avLst/>
          </a:prstGeom>
          <a:ln w="79375">
            <a:solidFill>
              <a:srgbClr val="33CC33"/>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rot="2090318">
            <a:off x="1613998" y="990926"/>
            <a:ext cx="800219" cy="2664296"/>
          </a:xfrm>
          <a:prstGeom prst="rect">
            <a:avLst/>
          </a:prstGeom>
          <a:solidFill>
            <a:schemeClr val="bg1">
              <a:lumMod val="65000"/>
              <a:lumOff val="35000"/>
            </a:schemeClr>
          </a:solidFill>
        </p:spPr>
        <p:txBody>
          <a:bodyPr vert="eaVert" wrap="square" rtlCol="0">
            <a:spAutoFit/>
          </a:bodyPr>
          <a:lstStyle/>
          <a:p>
            <a:r>
              <a:rPr lang="ja-JP" altLang="en-US" sz="4000" b="1" dirty="0"/>
              <a:t>尊敬する人</a:t>
            </a:r>
          </a:p>
        </p:txBody>
      </p:sp>
      <p:cxnSp>
        <p:nvCxnSpPr>
          <p:cNvPr id="17" name="直線矢印コネクタ 16"/>
          <p:cNvCxnSpPr/>
          <p:nvPr/>
        </p:nvCxnSpPr>
        <p:spPr>
          <a:xfrm flipH="1">
            <a:off x="2763368" y="5661248"/>
            <a:ext cx="3248774" cy="1"/>
          </a:xfrm>
          <a:prstGeom prst="straightConnector1">
            <a:avLst/>
          </a:prstGeom>
          <a:ln w="79375">
            <a:solidFill>
              <a:srgbClr val="33CC33"/>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461474" y="4828124"/>
            <a:ext cx="4320510" cy="646331"/>
          </a:xfrm>
          <a:prstGeom prst="rect">
            <a:avLst/>
          </a:prstGeom>
          <a:solidFill>
            <a:schemeClr val="bg1">
              <a:lumMod val="65000"/>
              <a:lumOff val="35000"/>
            </a:schemeClr>
          </a:solidFill>
        </p:spPr>
        <p:txBody>
          <a:bodyPr wrap="square" rtlCol="0">
            <a:spAutoFit/>
          </a:bodyPr>
          <a:lstStyle/>
          <a:p>
            <a:r>
              <a:rPr lang="ja-JP" altLang="en-US" sz="3600" b="1" dirty="0"/>
              <a:t>迷惑をかけたくない</a:t>
            </a:r>
          </a:p>
        </p:txBody>
      </p:sp>
      <p:cxnSp>
        <p:nvCxnSpPr>
          <p:cNvPr id="21" name="直線矢印コネクタ 20"/>
          <p:cNvCxnSpPr/>
          <p:nvPr/>
        </p:nvCxnSpPr>
        <p:spPr>
          <a:xfrm>
            <a:off x="5292080" y="1772816"/>
            <a:ext cx="1440160" cy="1965942"/>
          </a:xfrm>
          <a:prstGeom prst="straightConnector1">
            <a:avLst/>
          </a:prstGeom>
          <a:ln w="79375">
            <a:solidFill>
              <a:srgbClr val="33CC33"/>
            </a:solidFill>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rot="19472760">
            <a:off x="6132070" y="632731"/>
            <a:ext cx="738664" cy="3380681"/>
          </a:xfrm>
          <a:prstGeom prst="rect">
            <a:avLst/>
          </a:prstGeom>
          <a:solidFill>
            <a:schemeClr val="bg1">
              <a:lumMod val="65000"/>
              <a:lumOff val="35000"/>
            </a:schemeClr>
          </a:solidFill>
        </p:spPr>
        <p:txBody>
          <a:bodyPr vert="eaVert" wrap="square" rtlCol="0">
            <a:spAutoFit/>
          </a:bodyPr>
          <a:lstStyle/>
          <a:p>
            <a:r>
              <a:rPr lang="ja-JP" altLang="en-US" sz="3600" b="1" dirty="0"/>
              <a:t>セールストーク</a:t>
            </a:r>
          </a:p>
        </p:txBody>
      </p:sp>
      <p:sp>
        <p:nvSpPr>
          <p:cNvPr id="9" name="円/楕円 8"/>
          <p:cNvSpPr/>
          <p:nvPr/>
        </p:nvSpPr>
        <p:spPr>
          <a:xfrm>
            <a:off x="6715140" y="3643314"/>
            <a:ext cx="1728192" cy="165618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a:solidFill>
                  <a:schemeClr val="bg1"/>
                </a:solidFill>
                <a:latin typeface="HGP創英角ﾎﾟｯﾌﾟ体" pitchFamily="50" charset="-128"/>
                <a:ea typeface="HGP創英角ﾎﾟｯﾌﾟ体" pitchFamily="50" charset="-128"/>
              </a:rPr>
              <a:t>私</a:t>
            </a:r>
          </a:p>
        </p:txBody>
      </p:sp>
      <p:sp>
        <p:nvSpPr>
          <p:cNvPr id="4" name="円/楕円 3"/>
          <p:cNvSpPr/>
          <p:nvPr/>
        </p:nvSpPr>
        <p:spPr>
          <a:xfrm>
            <a:off x="3491880" y="332656"/>
            <a:ext cx="1728192" cy="165618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a:solidFill>
                  <a:schemeClr val="bg1"/>
                </a:solidFill>
                <a:latin typeface="HGP創英角ﾎﾟｯﾌﾟ体" pitchFamily="50" charset="-128"/>
                <a:ea typeface="HGP創英角ﾎﾟｯﾌﾟ体" pitchFamily="50" charset="-128"/>
              </a:rPr>
              <a:t>Ａ</a:t>
            </a:r>
          </a:p>
        </p:txBody>
      </p:sp>
      <p:sp>
        <p:nvSpPr>
          <p:cNvPr id="27" name="雲 26"/>
          <p:cNvSpPr/>
          <p:nvPr/>
        </p:nvSpPr>
        <p:spPr>
          <a:xfrm>
            <a:off x="714348" y="714356"/>
            <a:ext cx="7486718" cy="5834166"/>
          </a:xfrm>
          <a:prstGeom prst="cloud">
            <a:avLst/>
          </a:prstGeom>
          <a:solidFill>
            <a:srgbClr val="00206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b="1" dirty="0">
                <a:ln w="18415" cmpd="sng">
                  <a:noFill/>
                  <a:prstDash val="solid"/>
                </a:ln>
                <a:solidFill>
                  <a:prstClr val="white"/>
                </a:solidFill>
                <a:effectLst>
                  <a:outerShdw blurRad="63500" dir="3600000" algn="tl" rotWithShape="0">
                    <a:srgbClr val="000000">
                      <a:alpha val="70000"/>
                    </a:srgbClr>
                  </a:outerShdw>
                </a:effectLst>
                <a:latin typeface="HG丸ｺﾞｼｯｸM-PRO" pitchFamily="50" charset="-128"/>
                <a:ea typeface="HG丸ｺﾞｼｯｸM-PRO" pitchFamily="50" charset="-128"/>
              </a:rPr>
              <a:t>断りづらい</a:t>
            </a:r>
            <a:endParaRPr lang="en-US" altLang="ja-JP" sz="7200" b="1" dirty="0">
              <a:ln w="18415" cmpd="sng">
                <a:noFill/>
                <a:prstDash val="solid"/>
              </a:ln>
              <a:solidFill>
                <a:prstClr val="white"/>
              </a:solidFill>
              <a:effectLst>
                <a:outerShdw blurRad="63500" dir="3600000" algn="tl" rotWithShape="0">
                  <a:srgbClr val="000000">
                    <a:alpha val="70000"/>
                  </a:srgbClr>
                </a:outerShdw>
              </a:effectLst>
              <a:latin typeface="HG丸ｺﾞｼｯｸM-PRO" pitchFamily="50" charset="-128"/>
              <a:ea typeface="HG丸ｺﾞｼｯｸM-PRO" pitchFamily="50" charset="-128"/>
            </a:endParaRPr>
          </a:p>
          <a:p>
            <a:pPr algn="ctr"/>
            <a:r>
              <a:rPr lang="ja-JP" altLang="en-US" sz="7200" b="1" dirty="0">
                <a:ln w="18415" cmpd="sng">
                  <a:noFill/>
                  <a:prstDash val="solid"/>
                </a:ln>
                <a:solidFill>
                  <a:prstClr val="white"/>
                </a:solidFill>
                <a:effectLst>
                  <a:outerShdw blurRad="63500" dir="3600000" algn="tl" rotWithShape="0">
                    <a:srgbClr val="000000">
                      <a:alpha val="70000"/>
                    </a:srgbClr>
                  </a:outerShdw>
                </a:effectLst>
                <a:latin typeface="HG丸ｺﾞｼｯｸM-PRO" pitchFamily="50" charset="-128"/>
                <a:ea typeface="HG丸ｺﾞｼｯｸM-PRO" pitchFamily="50" charset="-128"/>
              </a:rPr>
              <a:t>雰囲気</a:t>
            </a:r>
          </a:p>
        </p:txBody>
      </p:sp>
    </p:spTree>
    <p:extLst>
      <p:ext uri="{BB962C8B-B14F-4D97-AF65-F5344CB8AC3E}">
        <p14:creationId xmlns="" xmlns:p14="http://schemas.microsoft.com/office/powerpoint/2010/main" val="89741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4"/>
                                        </p:tgtEl>
                                      </p:cBhvr>
                                    </p:animEffect>
                                    <p:set>
                                      <p:cBhvr>
                                        <p:cTn id="10" dur="1" fill="hold">
                                          <p:stCondLst>
                                            <p:cond delay="499"/>
                                          </p:stCondLst>
                                        </p:cTn>
                                        <p:tgtEl>
                                          <p:spTgt spid="14"/>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circle(in)">
                                      <p:cBhvr>
                                        <p:cTn id="37"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animBg="1"/>
      <p:bldP spid="15" grpId="0" animBg="1"/>
      <p:bldP spid="20"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333091" y="278787"/>
            <a:ext cx="4176464" cy="3024336"/>
          </a:xfrm>
          <a:prstGeom prst="roundRect">
            <a:avLst/>
          </a:prstGeom>
          <a:solidFill>
            <a:srgbClr val="9BB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prstClr val="black">
                    <a:lumMod val="85000"/>
                    <a:lumOff val="15000"/>
                  </a:prstClr>
                </a:solidFill>
                <a:latin typeface="HGS創英角ﾎﾟｯﾌﾟ体" pitchFamily="50" charset="-128"/>
                <a:ea typeface="HGS創英角ﾎﾟｯﾌﾟ体" pitchFamily="50" charset="-128"/>
              </a:rPr>
              <a:t>夢トーク</a:t>
            </a:r>
          </a:p>
        </p:txBody>
      </p:sp>
      <p:sp>
        <p:nvSpPr>
          <p:cNvPr id="9" name="角丸四角形 8"/>
          <p:cNvSpPr/>
          <p:nvPr/>
        </p:nvSpPr>
        <p:spPr>
          <a:xfrm>
            <a:off x="4644008" y="3474858"/>
            <a:ext cx="4104456" cy="3024336"/>
          </a:xfrm>
          <a:prstGeom prst="roundRect">
            <a:avLst/>
          </a:prstGeom>
          <a:solidFill>
            <a:srgbClr val="9BB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prstClr val="black">
                    <a:lumMod val="85000"/>
                    <a:lumOff val="15000"/>
                  </a:prstClr>
                </a:solidFill>
                <a:latin typeface="HGS創英角ﾎﾟｯﾌﾟ体" pitchFamily="50" charset="-128"/>
                <a:ea typeface="HGS創英角ﾎﾟｯﾌﾟ体" pitchFamily="50" charset="-128"/>
              </a:rPr>
              <a:t>目標宣言</a:t>
            </a:r>
          </a:p>
        </p:txBody>
      </p:sp>
      <p:sp>
        <p:nvSpPr>
          <p:cNvPr id="10" name="角丸四角形 9"/>
          <p:cNvSpPr/>
          <p:nvPr/>
        </p:nvSpPr>
        <p:spPr>
          <a:xfrm>
            <a:off x="323528" y="3474858"/>
            <a:ext cx="4176464" cy="30243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prstClr val="black">
                    <a:lumMod val="85000"/>
                    <a:lumOff val="15000"/>
                  </a:prstClr>
                </a:solidFill>
                <a:latin typeface="HGS創英角ﾎﾟｯﾌﾟ体" pitchFamily="50" charset="-128"/>
                <a:ea typeface="HGS創英角ﾎﾟｯﾌﾟ体" pitchFamily="50" charset="-128"/>
              </a:rPr>
              <a:t>サラリーマンの否定</a:t>
            </a:r>
          </a:p>
        </p:txBody>
      </p:sp>
      <p:sp>
        <p:nvSpPr>
          <p:cNvPr id="11" name="角丸四角形 10"/>
          <p:cNvSpPr/>
          <p:nvPr/>
        </p:nvSpPr>
        <p:spPr>
          <a:xfrm>
            <a:off x="4644008" y="260648"/>
            <a:ext cx="4104456" cy="30243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prstClr val="black">
                    <a:lumMod val="85000"/>
                    <a:lumOff val="15000"/>
                  </a:prstClr>
                </a:solidFill>
                <a:latin typeface="HGS創英角ﾎﾟｯﾌﾟ体" pitchFamily="50" charset="-128"/>
                <a:ea typeface="HGS創英角ﾎﾟｯﾌﾟ体" pitchFamily="50" charset="-128"/>
              </a:rPr>
              <a:t>憧れのＵＰ</a:t>
            </a:r>
          </a:p>
        </p:txBody>
      </p:sp>
    </p:spTree>
    <p:extLst>
      <p:ext uri="{BB962C8B-B14F-4D97-AF65-F5344CB8AC3E}">
        <p14:creationId xmlns="" xmlns:p14="http://schemas.microsoft.com/office/powerpoint/2010/main" val="1377122784"/>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8"/>
                                        </p:tgtEl>
                                        <p:attrNameLst>
                                          <p:attrName>style.color</p:attrName>
                                        </p:attrNameLst>
                                      </p:cBhvr>
                                      <p:by>
                                        <p:hsl h="7200000" s="0" l="0"/>
                                      </p:by>
                                    </p:animClr>
                                    <p:animClr clrSpc="hsl" dir="cw">
                                      <p:cBhvr>
                                        <p:cTn id="7" dur="500" fill="hold"/>
                                        <p:tgtEl>
                                          <p:spTgt spid="8"/>
                                        </p:tgtEl>
                                        <p:attrNameLst>
                                          <p:attrName>fillcolor</p:attrName>
                                        </p:attrNameLst>
                                      </p:cBhvr>
                                      <p:by>
                                        <p:hsl h="7200000" s="0" l="0"/>
                                      </p:by>
                                    </p:animClr>
                                    <p:animClr clrSpc="hsl" dir="cw">
                                      <p:cBhvr>
                                        <p:cTn id="8" dur="500" fill="hold"/>
                                        <p:tgtEl>
                                          <p:spTgt spid="8"/>
                                        </p:tgtEl>
                                        <p:attrNameLst>
                                          <p:attrName>stroke.color</p:attrName>
                                        </p:attrNameLst>
                                      </p:cBhvr>
                                      <p:by>
                                        <p:hsl h="7200000" s="0" l="0"/>
                                      </p:by>
                                    </p:animClr>
                                    <p:set>
                                      <p:cBhvr>
                                        <p:cTn id="9" dur="500" fill="hold"/>
                                        <p:tgtEl>
                                          <p:spTgt spid="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11"/>
                                        </p:tgtEl>
                                        <p:attrNameLst>
                                          <p:attrName>style.color</p:attrName>
                                        </p:attrNameLst>
                                      </p:cBhvr>
                                      <p:by>
                                        <p:hsl h="7200000" s="0" l="0"/>
                                      </p:by>
                                    </p:animClr>
                                    <p:animClr clrSpc="hsl" dir="cw">
                                      <p:cBhvr>
                                        <p:cTn id="14" dur="500" fill="hold"/>
                                        <p:tgtEl>
                                          <p:spTgt spid="11"/>
                                        </p:tgtEl>
                                        <p:attrNameLst>
                                          <p:attrName>fillcolor</p:attrName>
                                        </p:attrNameLst>
                                      </p:cBhvr>
                                      <p:by>
                                        <p:hsl h="7200000" s="0" l="0"/>
                                      </p:by>
                                    </p:animClr>
                                    <p:animClr clrSpc="hsl" dir="cw">
                                      <p:cBhvr>
                                        <p:cTn id="15" dur="500" fill="hold"/>
                                        <p:tgtEl>
                                          <p:spTgt spid="11"/>
                                        </p:tgtEl>
                                        <p:attrNameLst>
                                          <p:attrName>stroke.color</p:attrName>
                                        </p:attrNameLst>
                                      </p:cBhvr>
                                      <p:by>
                                        <p:hsl h="7200000" s="0" l="0"/>
                                      </p:by>
                                    </p:animClr>
                                    <p:set>
                                      <p:cBhvr>
                                        <p:cTn id="16" dur="500" fill="hold"/>
                                        <p:tgtEl>
                                          <p:spTgt spid="11"/>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10"/>
                                        </p:tgtEl>
                                        <p:attrNameLst>
                                          <p:attrName>style.color</p:attrName>
                                        </p:attrNameLst>
                                      </p:cBhvr>
                                      <p:by>
                                        <p:hsl h="7200000" s="0" l="0"/>
                                      </p:by>
                                    </p:animClr>
                                    <p:animClr clrSpc="hsl" dir="cw">
                                      <p:cBhvr>
                                        <p:cTn id="21" dur="500" fill="hold"/>
                                        <p:tgtEl>
                                          <p:spTgt spid="10"/>
                                        </p:tgtEl>
                                        <p:attrNameLst>
                                          <p:attrName>fillcolor</p:attrName>
                                        </p:attrNameLst>
                                      </p:cBhvr>
                                      <p:by>
                                        <p:hsl h="7200000" s="0" l="0"/>
                                      </p:by>
                                    </p:animClr>
                                    <p:animClr clrSpc="hsl" dir="cw">
                                      <p:cBhvr>
                                        <p:cTn id="22" dur="500" fill="hold"/>
                                        <p:tgtEl>
                                          <p:spTgt spid="10"/>
                                        </p:tgtEl>
                                        <p:attrNameLst>
                                          <p:attrName>stroke.color</p:attrName>
                                        </p:attrNameLst>
                                      </p:cBhvr>
                                      <p:by>
                                        <p:hsl h="7200000" s="0" l="0"/>
                                      </p:by>
                                    </p:animClr>
                                    <p:set>
                                      <p:cBhvr>
                                        <p:cTn id="23" dur="500" fill="hold"/>
                                        <p:tgtEl>
                                          <p:spTgt spid="10"/>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1" presetClass="emph" presetSubtype="0" fill="hold" grpId="0" nodeType="clickEffect">
                                  <p:stCondLst>
                                    <p:cond delay="0"/>
                                  </p:stCondLst>
                                  <p:childTnLst>
                                    <p:animClr clrSpc="hsl" dir="cw">
                                      <p:cBhvr override="childStyle">
                                        <p:cTn id="27" dur="500" fill="hold"/>
                                        <p:tgtEl>
                                          <p:spTgt spid="9"/>
                                        </p:tgtEl>
                                        <p:attrNameLst>
                                          <p:attrName>style.color</p:attrName>
                                        </p:attrNameLst>
                                      </p:cBhvr>
                                      <p:by>
                                        <p:hsl h="7200000" s="0" l="0"/>
                                      </p:by>
                                    </p:animClr>
                                    <p:animClr clrSpc="hsl" dir="cw">
                                      <p:cBhvr>
                                        <p:cTn id="28" dur="500" fill="hold"/>
                                        <p:tgtEl>
                                          <p:spTgt spid="9"/>
                                        </p:tgtEl>
                                        <p:attrNameLst>
                                          <p:attrName>fillcolor</p:attrName>
                                        </p:attrNameLst>
                                      </p:cBhvr>
                                      <p:by>
                                        <p:hsl h="7200000" s="0" l="0"/>
                                      </p:by>
                                    </p:animClr>
                                    <p:animClr clrSpc="hsl" dir="cw">
                                      <p:cBhvr>
                                        <p:cTn id="29" dur="500" fill="hold"/>
                                        <p:tgtEl>
                                          <p:spTgt spid="9"/>
                                        </p:tgtEl>
                                        <p:attrNameLst>
                                          <p:attrName>stroke.color</p:attrName>
                                        </p:attrNameLst>
                                      </p:cBhvr>
                                      <p:by>
                                        <p:hsl h="7200000" s="0" l="0"/>
                                      </p:by>
                                    </p:animClr>
                                    <p:set>
                                      <p:cBhvr>
                                        <p:cTn id="30" dur="500" fill="hold"/>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形吹き出し 2"/>
          <p:cNvSpPr/>
          <p:nvPr/>
        </p:nvSpPr>
        <p:spPr>
          <a:xfrm>
            <a:off x="336388" y="4077072"/>
            <a:ext cx="6192688" cy="2592288"/>
          </a:xfrm>
          <a:prstGeom prst="wedgeEllipseCallout">
            <a:avLst>
              <a:gd name="adj1" fmla="val -50365"/>
              <a:gd name="adj2" fmla="val 41924"/>
            </a:avLst>
          </a:prstGeom>
          <a:solidFill>
            <a:schemeClr val="tx1">
              <a:lumMod val="75000"/>
              <a:lumOff val="25000"/>
              <a:alpha val="92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schemeClr val="bg1"/>
                </a:solidFill>
              </a:rPr>
              <a:t>夢はありますか？</a:t>
            </a:r>
          </a:p>
        </p:txBody>
      </p:sp>
      <p:sp>
        <p:nvSpPr>
          <p:cNvPr id="7" name="円形吹き出し 6"/>
          <p:cNvSpPr/>
          <p:nvPr/>
        </p:nvSpPr>
        <p:spPr>
          <a:xfrm>
            <a:off x="3428992" y="1000108"/>
            <a:ext cx="5532967" cy="3030996"/>
          </a:xfrm>
          <a:prstGeom prst="wedgeEllipseCallout">
            <a:avLst>
              <a:gd name="adj1" fmla="val 43344"/>
              <a:gd name="adj2" fmla="val 63506"/>
            </a:avLst>
          </a:prstGeom>
          <a:solidFill>
            <a:schemeClr val="tx1">
              <a:lumMod val="75000"/>
              <a:lumOff val="25000"/>
              <a:alpha val="94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bg1"/>
                </a:solidFill>
              </a:rPr>
              <a:t>このビジネスは</a:t>
            </a:r>
            <a:endParaRPr lang="en-US" altLang="ja-JP" sz="3200" dirty="0">
              <a:solidFill>
                <a:schemeClr val="bg1"/>
              </a:solidFill>
            </a:endParaRPr>
          </a:p>
          <a:p>
            <a:pPr algn="ctr"/>
            <a:r>
              <a:rPr lang="ja-JP" altLang="en-US" sz="3200" dirty="0">
                <a:solidFill>
                  <a:schemeClr val="bg1"/>
                </a:solidFill>
              </a:rPr>
              <a:t>とにかく素晴らしい</a:t>
            </a:r>
            <a:endParaRPr lang="ja-JP" altLang="en-US" sz="3600" dirty="0">
              <a:solidFill>
                <a:schemeClr val="bg1"/>
              </a:solidFill>
            </a:endParaRPr>
          </a:p>
        </p:txBody>
      </p:sp>
      <p:sp>
        <p:nvSpPr>
          <p:cNvPr id="6" name="円形吹き出し 5"/>
          <p:cNvSpPr/>
          <p:nvPr/>
        </p:nvSpPr>
        <p:spPr>
          <a:xfrm>
            <a:off x="0" y="1349152"/>
            <a:ext cx="6559588" cy="3664024"/>
          </a:xfrm>
          <a:prstGeom prst="wedgeEllipseCallout">
            <a:avLst>
              <a:gd name="adj1" fmla="val -48248"/>
              <a:gd name="adj2" fmla="val -47723"/>
            </a:avLst>
          </a:prstGeom>
          <a:solidFill>
            <a:schemeClr val="tx1">
              <a:lumMod val="75000"/>
              <a:lumOff val="25000"/>
              <a:alpha val="96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schemeClr val="bg1"/>
                </a:solidFill>
              </a:rPr>
              <a:t>アメリカでは常識</a:t>
            </a:r>
            <a:endParaRPr lang="en-US" altLang="ja-JP" sz="4000" dirty="0">
              <a:solidFill>
                <a:schemeClr val="bg1"/>
              </a:solidFill>
            </a:endParaRPr>
          </a:p>
          <a:p>
            <a:pPr algn="ctr"/>
            <a:r>
              <a:rPr lang="ja-JP" altLang="en-US" sz="4000" dirty="0">
                <a:solidFill>
                  <a:schemeClr val="bg1"/>
                </a:solidFill>
              </a:rPr>
              <a:t>知らないのは</a:t>
            </a:r>
            <a:endParaRPr lang="en-US" altLang="ja-JP" sz="4000" dirty="0">
              <a:solidFill>
                <a:schemeClr val="bg1"/>
              </a:solidFill>
            </a:endParaRPr>
          </a:p>
          <a:p>
            <a:pPr algn="ctr"/>
            <a:r>
              <a:rPr lang="ja-JP" altLang="en-US" sz="4000" dirty="0">
                <a:solidFill>
                  <a:schemeClr val="bg1"/>
                </a:solidFill>
              </a:rPr>
              <a:t>日本人だけ</a:t>
            </a:r>
          </a:p>
        </p:txBody>
      </p:sp>
      <p:sp>
        <p:nvSpPr>
          <p:cNvPr id="8" name="円形吹き出し 7"/>
          <p:cNvSpPr/>
          <p:nvPr/>
        </p:nvSpPr>
        <p:spPr>
          <a:xfrm>
            <a:off x="2327702" y="2880242"/>
            <a:ext cx="6816298" cy="3520008"/>
          </a:xfrm>
          <a:prstGeom prst="wedgeEllipseCallout">
            <a:avLst>
              <a:gd name="adj1" fmla="val 38193"/>
              <a:gd name="adj2" fmla="val 59902"/>
            </a:avLst>
          </a:prstGeom>
          <a:solidFill>
            <a:schemeClr val="tx1">
              <a:lumMod val="75000"/>
              <a:lumOff val="25000"/>
              <a:alpha val="98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bg1"/>
                </a:solidFill>
              </a:rPr>
              <a:t>このビジネスは全く</a:t>
            </a:r>
            <a:endParaRPr lang="en-US" altLang="ja-JP" sz="3600" dirty="0">
              <a:solidFill>
                <a:schemeClr val="bg1"/>
              </a:solidFill>
            </a:endParaRPr>
          </a:p>
          <a:p>
            <a:pPr algn="ctr"/>
            <a:r>
              <a:rPr lang="ja-JP" altLang="en-US" sz="3600" dirty="0">
                <a:solidFill>
                  <a:schemeClr val="bg1"/>
                </a:solidFill>
              </a:rPr>
              <a:t>新しいシステムで</a:t>
            </a:r>
            <a:endParaRPr lang="en-US" altLang="ja-JP" sz="3600" dirty="0">
              <a:solidFill>
                <a:schemeClr val="bg1"/>
              </a:solidFill>
            </a:endParaRPr>
          </a:p>
          <a:p>
            <a:pPr algn="ctr"/>
            <a:r>
              <a:rPr lang="ja-JP" altLang="en-US" sz="3600" dirty="0">
                <a:solidFill>
                  <a:schemeClr val="bg1"/>
                </a:solidFill>
              </a:rPr>
              <a:t>マルチまがいとは違う</a:t>
            </a:r>
          </a:p>
        </p:txBody>
      </p:sp>
      <p:sp>
        <p:nvSpPr>
          <p:cNvPr id="2" name="タイトル 1"/>
          <p:cNvSpPr>
            <a:spLocks noGrp="1"/>
          </p:cNvSpPr>
          <p:nvPr>
            <p:ph type="title"/>
          </p:nvPr>
        </p:nvSpPr>
        <p:spPr>
          <a:xfrm>
            <a:off x="0" y="32048"/>
            <a:ext cx="9828584" cy="1399032"/>
          </a:xfrm>
        </p:spPr>
        <p:txBody>
          <a:bodyPr>
            <a:normAutofit/>
          </a:bodyPr>
          <a:lstStyle/>
          <a:p>
            <a:r>
              <a:rPr kumimoji="1" lang="ja-JP" altLang="en-US" sz="4400" b="1" u="sng" dirty="0" smtClean="0"/>
              <a:t>２．集団セミナー</a:t>
            </a:r>
            <a:endParaRPr kumimoji="1" lang="ja-JP" altLang="en-US" sz="4400" b="1" u="sng" dirty="0"/>
          </a:p>
        </p:txBody>
      </p:sp>
      <p:sp>
        <p:nvSpPr>
          <p:cNvPr id="14" name="円形吹き出し 13"/>
          <p:cNvSpPr/>
          <p:nvPr/>
        </p:nvSpPr>
        <p:spPr>
          <a:xfrm>
            <a:off x="500034" y="1071546"/>
            <a:ext cx="8136904" cy="5051098"/>
          </a:xfrm>
          <a:prstGeom prst="wedgeEllipseCallout">
            <a:avLst>
              <a:gd name="adj1" fmla="val -35751"/>
              <a:gd name="adj2" fmla="val 63103"/>
            </a:avLst>
          </a:prstGeom>
          <a:solidFill>
            <a:schemeClr val="tx1">
              <a:lumMod val="95000"/>
              <a:lumOff val="5000"/>
            </a:scheme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400" b="1" dirty="0">
              <a:solidFill>
                <a:srgbClr val="005BD3">
                  <a:lumMod val="75000"/>
                </a:srgbClr>
              </a:solidFill>
            </a:endParaRPr>
          </a:p>
        </p:txBody>
      </p:sp>
      <p:sp>
        <p:nvSpPr>
          <p:cNvPr id="4" name="テキスト ボックス 3"/>
          <p:cNvSpPr txBox="1"/>
          <p:nvPr/>
        </p:nvSpPr>
        <p:spPr>
          <a:xfrm>
            <a:off x="1142976" y="2428868"/>
            <a:ext cx="7128792" cy="1923604"/>
          </a:xfrm>
          <a:prstGeom prst="rect">
            <a:avLst/>
          </a:prstGeom>
          <a:noFill/>
        </p:spPr>
        <p:txBody>
          <a:bodyPr wrap="square" rtlCol="0">
            <a:spAutoFit/>
          </a:bodyPr>
          <a:lstStyle/>
          <a:p>
            <a:r>
              <a:rPr lang="ja-JP" altLang="en-US" sz="5400" b="1" dirty="0">
                <a:solidFill>
                  <a:srgbClr val="FFFF00"/>
                </a:solidFill>
                <a:latin typeface="ＭＳ ゴシック"/>
              </a:rPr>
              <a:t>悪質なマルチまがいに</a:t>
            </a:r>
            <a:endParaRPr lang="en-US" altLang="ja-JP" sz="5400" b="1" dirty="0">
              <a:solidFill>
                <a:srgbClr val="FFFF00"/>
              </a:solidFill>
              <a:latin typeface="ＭＳ ゴシック"/>
            </a:endParaRPr>
          </a:p>
          <a:p>
            <a:endParaRPr lang="en-US" altLang="ja-JP" sz="1100" b="1" dirty="0">
              <a:solidFill>
                <a:srgbClr val="FFFF00"/>
              </a:solidFill>
              <a:latin typeface="ＭＳ ゴシック"/>
            </a:endParaRPr>
          </a:p>
          <a:p>
            <a:r>
              <a:rPr lang="ja-JP" altLang="en-US" sz="5400" b="1" dirty="0">
                <a:solidFill>
                  <a:srgbClr val="FFFF00"/>
                </a:solidFill>
                <a:latin typeface="ＭＳ ゴシック"/>
              </a:rPr>
              <a:t>騙されるな！！！</a:t>
            </a:r>
          </a:p>
        </p:txBody>
      </p:sp>
    </p:spTree>
    <p:extLst>
      <p:ext uri="{BB962C8B-B14F-4D97-AF65-F5344CB8AC3E}">
        <p14:creationId xmlns="" xmlns:p14="http://schemas.microsoft.com/office/powerpoint/2010/main" val="4026667628"/>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6" grpId="0" animBg="1"/>
      <p:bldP spid="8" grpId="0" animBg="1"/>
      <p:bldP spid="14" grpId="0" animBg="1"/>
      <p:bldP spid="4"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3_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4_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5.xml><?xml version="1.0" encoding="utf-8"?>
<a:theme xmlns:a="http://schemas.openxmlformats.org/drawingml/2006/main" name="フレッシュ">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1705</Words>
  <Application>Microsoft Office PowerPoint</Application>
  <PresentationFormat>画面に合わせる (4:3)</PresentationFormat>
  <Paragraphs>197</Paragraphs>
  <Slides>16</Slides>
  <Notes>16</Notes>
  <HiddenSlides>0</HiddenSlides>
  <MMClips>0</MMClips>
  <ScaleCrop>false</ScaleCrop>
  <HeadingPairs>
    <vt:vector size="4" baseType="variant">
      <vt:variant>
        <vt:lpstr>テーマ</vt:lpstr>
      </vt:variant>
      <vt:variant>
        <vt:i4>5</vt:i4>
      </vt:variant>
      <vt:variant>
        <vt:lpstr>スライド タイトル</vt:lpstr>
      </vt:variant>
      <vt:variant>
        <vt:i4>16</vt:i4>
      </vt:variant>
    </vt:vector>
  </HeadingPairs>
  <TitlesOfParts>
    <vt:vector size="21" baseType="lpstr">
      <vt:lpstr>Office ​​テーマ</vt:lpstr>
      <vt:lpstr>2_ウェーブ</vt:lpstr>
      <vt:lpstr>3_ウェーブ</vt:lpstr>
      <vt:lpstr>4_ウェーブ</vt:lpstr>
      <vt:lpstr>フレッシュ</vt:lpstr>
      <vt:lpstr>高校生のための消費者教育 ～悪徳マルチ商法編～</vt:lpstr>
      <vt:lpstr>マルチ商法とは…</vt:lpstr>
      <vt:lpstr>無限連鎖講</vt:lpstr>
      <vt:lpstr>スライド 4</vt:lpstr>
      <vt:lpstr>スライド 5</vt:lpstr>
      <vt:lpstr>１．友達.知人.先輩などからの誘い </vt:lpstr>
      <vt:lpstr>スライド 7</vt:lpstr>
      <vt:lpstr>スライド 8</vt:lpstr>
      <vt:lpstr>２．集団セミナー</vt:lpstr>
      <vt:lpstr>・良品質で、適正な価格で提供 ・在庫の教養、ノルマなし ・クーリングオフ期間がある ・必要なキットと少額の商品購入のみ</vt:lpstr>
      <vt:lpstr>スライド 11</vt:lpstr>
      <vt:lpstr>クーリングオフ</vt:lpstr>
      <vt:lpstr>スライド 13</vt:lpstr>
      <vt:lpstr>未成年の購入契約の取り消し</vt:lpstr>
      <vt:lpstr>スライド 15</vt:lpstr>
      <vt:lpstr>終わりに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高校生のための 悪徳マルチ商法</dc:title>
  <dc:creator>h23405</dc:creator>
  <cp:lastModifiedBy>kosaka</cp:lastModifiedBy>
  <cp:revision>26</cp:revision>
  <dcterms:created xsi:type="dcterms:W3CDTF">2014-01-23T05:05:15Z</dcterms:created>
  <dcterms:modified xsi:type="dcterms:W3CDTF">2014-05-26T12:08:59Z</dcterms:modified>
</cp:coreProperties>
</file>